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10"/>
  </p:notesMasterIdLst>
  <p:handoutMasterIdLst>
    <p:handoutMasterId r:id="rId11"/>
  </p:handoutMasterIdLst>
  <p:sldIdLst>
    <p:sldId id="256" r:id="rId2"/>
    <p:sldId id="257" r:id="rId3"/>
    <p:sldId id="260" r:id="rId4"/>
    <p:sldId id="261" r:id="rId5"/>
    <p:sldId id="262" r:id="rId6"/>
    <p:sldId id="263" r:id="rId7"/>
    <p:sldId id="264" r:id="rId8"/>
    <p:sldId id="265" r:id="rId9"/>
  </p:sldIdLst>
  <p:sldSz cx="12192000" cy="6858000"/>
  <p:notesSz cx="6858000" cy="9144000"/>
  <p:embeddedFontLst>
    <p:embeddedFont>
      <p:font typeface="Calibri" panose="020F0502020204030204" pitchFamily="34" charset="0"/>
      <p:regular r:id="rId12"/>
      <p:bold r:id="rId13"/>
      <p:italic r:id="rId14"/>
      <p:boldItalic r:id="rId15"/>
    </p:embeddedFont>
    <p:embeddedFont>
      <p:font typeface="Angeline Vintage" pitchFamily="2" charset="0"/>
      <p:regular r:id="rId16"/>
    </p:embeddedFont>
    <p:embeddedFont>
      <p:font typeface="Calibri Light" panose="020F0302020204030204" pitchFamily="34" charset="0"/>
      <p:regular r:id="rId17"/>
      <p:italic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A5E9C"/>
    <a:srgbClr val="D4411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47631" autoAdjust="0"/>
  </p:normalViewPr>
  <p:slideViewPr>
    <p:cSldViewPr snapToGrid="0">
      <p:cViewPr varScale="1">
        <p:scale>
          <a:sx n="37" d="100"/>
          <a:sy n="37" d="100"/>
        </p:scale>
        <p:origin x="595" y="48"/>
      </p:cViewPr>
      <p:guideLst/>
    </p:cSldViewPr>
  </p:slideViewPr>
  <p:notesTextViewPr>
    <p:cViewPr>
      <p:scale>
        <a:sx n="1" d="1"/>
        <a:sy n="1" d="1"/>
      </p:scale>
      <p:origin x="0" y="0"/>
    </p:cViewPr>
  </p:notesTextViewPr>
  <p:notesViewPr>
    <p:cSldViewPr snapToGrid="0">
      <p:cViewPr varScale="1">
        <p:scale>
          <a:sx n="63" d="100"/>
          <a:sy n="63" d="100"/>
        </p:scale>
        <p:origin x="1046"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font" Target="fonts/font4.fntdata"/><Relationship Id="rId10" Type="http://schemas.openxmlformats.org/officeDocument/2006/relationships/notesMaster" Target="notesMasters/notesMaster1.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25BC0B8-1FF5-428C-838E-4ADC51E935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r>
              <a:rPr lang="en-US" sz="2000" dirty="0">
                <a:latin typeface="Angeline Vintage" pitchFamily="2" charset="0"/>
              </a:rPr>
              <a:t>The Church – God’s Family</a:t>
            </a:r>
          </a:p>
        </p:txBody>
      </p:sp>
      <p:sp>
        <p:nvSpPr>
          <p:cNvPr id="3" name="Date Placeholder 2">
            <a:extLst>
              <a:ext uri="{FF2B5EF4-FFF2-40B4-BE49-F238E27FC236}">
                <a16:creationId xmlns:a16="http://schemas.microsoft.com/office/drawing/2014/main" id="{B3F339DC-0B9A-4EC5-B63B-EF15C9F379C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May 20, 2018 am</a:t>
            </a:r>
          </a:p>
        </p:txBody>
      </p:sp>
      <p:sp>
        <p:nvSpPr>
          <p:cNvPr id="4" name="Footer Placeholder 3">
            <a:extLst>
              <a:ext uri="{FF2B5EF4-FFF2-40B4-BE49-F238E27FC236}">
                <a16:creationId xmlns:a16="http://schemas.microsoft.com/office/drawing/2014/main" id="{AD71BD66-55EC-44A6-80AF-395C3949F6A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204C050D-4832-4D7F-AFC7-7A673EDD4EB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1E950F70-FD53-4A34-B79E-F13B62DEA16E}" type="slidenum">
              <a:rPr lang="en-US" smtClean="0"/>
              <a:t>‹#›</a:t>
            </a:fld>
            <a:endParaRPr lang="en-US" dirty="0"/>
          </a:p>
        </p:txBody>
      </p:sp>
    </p:spTree>
    <p:extLst>
      <p:ext uri="{BB962C8B-B14F-4D97-AF65-F5344CB8AC3E}">
        <p14:creationId xmlns:p14="http://schemas.microsoft.com/office/powerpoint/2010/main" val="18859204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E70599-F2F2-4BC8-973E-9D4426B8FC4D}" type="datetimeFigureOut">
              <a:rPr lang="en-US" smtClean="0"/>
              <a:t>5/19/2018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1FFD26-1773-4287-ADBD-8550BAF9493E}" type="slidenum">
              <a:rPr lang="en-US" smtClean="0"/>
              <a:t>‹#›</a:t>
            </a:fld>
            <a:endParaRPr lang="en-US"/>
          </a:p>
        </p:txBody>
      </p:sp>
    </p:spTree>
    <p:extLst>
      <p:ext uri="{BB962C8B-B14F-4D97-AF65-F5344CB8AC3E}">
        <p14:creationId xmlns:p14="http://schemas.microsoft.com/office/powerpoint/2010/main" val="14388819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So many different metaphors used in scripture to describe the Lord’s church:</a:t>
            </a:r>
          </a:p>
          <a:p>
            <a:pPr marL="171450" indent="-171450">
              <a:buFont typeface="Arial" panose="020B0604020202020204" pitchFamily="34" charset="0"/>
              <a:buChar char="•"/>
            </a:pPr>
            <a:r>
              <a:rPr lang="en-US" b="1" dirty="0"/>
              <a:t>A kingdom</a:t>
            </a:r>
            <a:r>
              <a:rPr lang="en-US" dirty="0"/>
              <a:t>, with Christ as King (authority); </a:t>
            </a:r>
            <a:r>
              <a:rPr lang="en-US" b="1" dirty="0"/>
              <a:t>A Vine</a:t>
            </a:r>
            <a:r>
              <a:rPr lang="en-US" dirty="0"/>
              <a:t>, with individual Christians as the branches (Dependence upon Christ for sustenance); </a:t>
            </a:r>
            <a:r>
              <a:rPr lang="en-US" b="1" dirty="0"/>
              <a:t>A body</a:t>
            </a:r>
            <a:r>
              <a:rPr lang="en-US" dirty="0"/>
              <a:t>, with Christ as the head, and individuals as members (hand, eye, ear, foot) (Unity, and Authority); </a:t>
            </a:r>
            <a:r>
              <a:rPr lang="en-US" b="1" dirty="0"/>
              <a:t>A Temple </a:t>
            </a:r>
            <a:r>
              <a:rPr lang="en-US" dirty="0"/>
              <a:t>(Christ as foundational, or corner stone/we as individual stones) (Among others, sanctification)</a:t>
            </a:r>
          </a:p>
          <a:p>
            <a:r>
              <a:rPr lang="en-US" b="1" dirty="0"/>
              <a:t>The scriptures use the image of a family to describe the church as well</a:t>
            </a:r>
          </a:p>
          <a:p>
            <a:pPr marL="171450" indent="-171450">
              <a:buFont typeface="Arial" panose="020B0604020202020204" pitchFamily="34" charset="0"/>
              <a:buChar char="•"/>
            </a:pPr>
            <a:r>
              <a:rPr lang="en-US" b="1" dirty="0"/>
              <a:t>Christ as husband (Establishing his authority and love)</a:t>
            </a:r>
          </a:p>
          <a:p>
            <a:pPr marL="0" indent="0">
              <a:buFont typeface="Arial" panose="020B0604020202020204" pitchFamily="34" charset="0"/>
              <a:buNone/>
            </a:pPr>
            <a:r>
              <a:rPr lang="en-US" b="1" dirty="0"/>
              <a:t>(Ephesians 5:23-27), </a:t>
            </a:r>
            <a:r>
              <a:rPr lang="en-US" i="1" dirty="0"/>
              <a:t>“For the husband is head of the wife, as also </a:t>
            </a:r>
            <a:r>
              <a:rPr lang="en-US" b="1" i="1" dirty="0"/>
              <a:t>Christ is head of the church</a:t>
            </a:r>
            <a:r>
              <a:rPr lang="en-US" i="1" dirty="0"/>
              <a:t>; and He is the Savior of the body.</a:t>
            </a:r>
            <a:r>
              <a:rPr lang="en-US" i="1" baseline="30000" dirty="0"/>
              <a:t> 24</a:t>
            </a:r>
            <a:r>
              <a:rPr lang="en-US" i="1" dirty="0"/>
              <a:t> Therefore, just as the church is subject to Christ, so let the wives be to their own husbands in everything. </a:t>
            </a:r>
            <a:r>
              <a:rPr lang="en-US" i="1" baseline="30000" dirty="0"/>
              <a:t>25</a:t>
            </a:r>
            <a:r>
              <a:rPr lang="en-US" i="1" dirty="0"/>
              <a:t> Husbands, love your wives, </a:t>
            </a:r>
            <a:r>
              <a:rPr lang="en-US" b="1" i="1" dirty="0"/>
              <a:t>just as Christ also loved the church and gave Himself for her</a:t>
            </a:r>
            <a:r>
              <a:rPr lang="en-US" i="1" dirty="0"/>
              <a:t>,</a:t>
            </a:r>
            <a:r>
              <a:rPr lang="en-US" i="1" baseline="30000" dirty="0"/>
              <a:t> 26</a:t>
            </a:r>
            <a:r>
              <a:rPr lang="en-US" i="1" dirty="0"/>
              <a:t> that He might sanctify and cleanse her with the washing of water by the word,</a:t>
            </a:r>
            <a:r>
              <a:rPr lang="en-US" i="1" baseline="30000" dirty="0"/>
              <a:t> 27</a:t>
            </a:r>
            <a:r>
              <a:rPr lang="en-US" i="1" dirty="0"/>
              <a:t> that He might present her to Himself a glorious church, not having spot or wrinkle or any such thing, but that she should be holy and without blemish.”</a:t>
            </a:r>
          </a:p>
          <a:p>
            <a:pPr marL="171450" indent="-171450">
              <a:buFont typeface="Arial" panose="020B0604020202020204" pitchFamily="34" charset="0"/>
              <a:buChar char="•"/>
            </a:pPr>
            <a:r>
              <a:rPr lang="en-US" b="1" dirty="0"/>
              <a:t>We as adopted children of God &amp; heirs</a:t>
            </a:r>
          </a:p>
          <a:p>
            <a:pPr marL="171450" indent="-171450">
              <a:buFont typeface="Arial" panose="020B0604020202020204" pitchFamily="34" charset="0"/>
              <a:buChar char="•"/>
            </a:pPr>
            <a:r>
              <a:rPr lang="en-US" b="1" dirty="0"/>
              <a:t>(Romans 8:16-17), </a:t>
            </a:r>
            <a:r>
              <a:rPr lang="en-US" i="1" dirty="0"/>
              <a:t>“For you did not receive the spirit of bondage again to fear, but you received the Spirit of adoption by whom we cry out, “Abba, Father.” </a:t>
            </a:r>
            <a:r>
              <a:rPr lang="en-US" i="1" baseline="30000" dirty="0"/>
              <a:t>16</a:t>
            </a:r>
            <a:r>
              <a:rPr lang="en-US" i="1" dirty="0"/>
              <a:t> The Spirit Himself bears witness with our spirit that we are children of God,</a:t>
            </a:r>
            <a:r>
              <a:rPr lang="en-US" i="1" baseline="30000" dirty="0"/>
              <a:t> 17</a:t>
            </a:r>
            <a:r>
              <a:rPr lang="en-US" i="1" dirty="0"/>
              <a:t> and if children, then heirs—heirs of God and joint heirs with Christ, if indeed we suffer with Him, that we may also be glorified together.”</a:t>
            </a:r>
          </a:p>
          <a:p>
            <a:pPr marL="171450" indent="-171450">
              <a:buFont typeface="Arial" panose="020B0604020202020204" pitchFamily="34" charset="0"/>
              <a:buChar char="•"/>
            </a:pPr>
            <a:r>
              <a:rPr lang="en-US" b="1" dirty="0"/>
              <a:t>We as God’s household (House or household here means family unit, not dwelling) CONTEXT!</a:t>
            </a:r>
          </a:p>
          <a:p>
            <a:pPr marL="171450" indent="-171450">
              <a:buFont typeface="Arial" panose="020B0604020202020204" pitchFamily="34" charset="0"/>
              <a:buChar char="•"/>
            </a:pPr>
            <a:r>
              <a:rPr lang="en-US" b="1" dirty="0"/>
              <a:t>(1 Timothy 3:14-15, ESV), </a:t>
            </a:r>
            <a:r>
              <a:rPr lang="en-US" i="1" dirty="0"/>
              <a:t>“I hope to come to you soon, but I am writing these things to you so that, </a:t>
            </a:r>
            <a:r>
              <a:rPr lang="en-US" i="1" baseline="30000" dirty="0"/>
              <a:t>15</a:t>
            </a:r>
            <a:r>
              <a:rPr lang="en-US" i="1" dirty="0"/>
              <a:t> if I delay, you may know how one ought to behave in the household of God, which is the church of the living God, a pillar and buttress of the truth.”</a:t>
            </a:r>
          </a:p>
          <a:p>
            <a:pPr marL="171450" indent="-171450">
              <a:buFont typeface="Arial" panose="020B0604020202020204" pitchFamily="34" charset="0"/>
              <a:buChar char="•"/>
            </a:pPr>
            <a:r>
              <a:rPr lang="en-US" b="1" dirty="0"/>
              <a:t>As such, we are brethren!  Things that are characteristic of the relationships in a healthy family should be present among us as well! (Consider the teaching of our Lord on this matter).</a:t>
            </a:r>
          </a:p>
        </p:txBody>
      </p:sp>
      <p:sp>
        <p:nvSpPr>
          <p:cNvPr id="4" name="Slide Number Placeholder 3"/>
          <p:cNvSpPr>
            <a:spLocks noGrp="1"/>
          </p:cNvSpPr>
          <p:nvPr>
            <p:ph type="sldNum" sz="quarter" idx="10"/>
          </p:nvPr>
        </p:nvSpPr>
        <p:spPr/>
        <p:txBody>
          <a:bodyPr/>
          <a:lstStyle/>
          <a:p>
            <a:fld id="{0E1FFD26-1773-4287-ADBD-8550BAF9493E}" type="slidenum">
              <a:rPr lang="en-US" smtClean="0"/>
              <a:t>1</a:t>
            </a:fld>
            <a:endParaRPr lang="en-US"/>
          </a:p>
        </p:txBody>
      </p:sp>
    </p:spTree>
    <p:extLst>
      <p:ext uri="{BB962C8B-B14F-4D97-AF65-F5344CB8AC3E}">
        <p14:creationId xmlns:p14="http://schemas.microsoft.com/office/powerpoint/2010/main" val="4908102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Attributes of a family that should be present in a local congregation</a:t>
            </a:r>
          </a:p>
          <a:p>
            <a:pPr marL="171450" lvl="0" indent="-171450">
              <a:buFont typeface="Arial" panose="020B0604020202020204" pitchFamily="34" charset="0"/>
              <a:buChar char="•"/>
            </a:pPr>
            <a:r>
              <a:rPr lang="en-US" b="1" dirty="0"/>
              <a:t>Love (agape)</a:t>
            </a:r>
          </a:p>
          <a:p>
            <a:pPr marL="0" lvl="0" indent="0">
              <a:buFont typeface="Arial" panose="020B0604020202020204" pitchFamily="34" charset="0"/>
              <a:buNone/>
            </a:pPr>
            <a:r>
              <a:rPr lang="en-US" b="1" dirty="0"/>
              <a:t>(John 13:34-35), </a:t>
            </a:r>
            <a:r>
              <a:rPr lang="en-US" i="1" dirty="0"/>
              <a:t>“A new commandment I give to you, that you love one another; as I have loved you, that you also love one another.</a:t>
            </a:r>
            <a:r>
              <a:rPr lang="en-US" i="1" baseline="30000" dirty="0"/>
              <a:t> 35</a:t>
            </a:r>
            <a:r>
              <a:rPr lang="en-US" i="1" dirty="0"/>
              <a:t> By this all will know that you are My disciples, if you have love for one another.”</a:t>
            </a:r>
          </a:p>
          <a:p>
            <a:pPr marL="628650" lvl="1" indent="-171450">
              <a:buFont typeface="Arial" panose="020B0604020202020204" pitchFamily="34" charset="0"/>
              <a:buChar char="•"/>
            </a:pPr>
            <a:r>
              <a:rPr lang="en-US" i="0" dirty="0"/>
              <a:t>This type of love seeks what is best for your brethren.  It has been called divine love (demonstrated in God’s sending of His son).</a:t>
            </a:r>
          </a:p>
          <a:p>
            <a:pPr marL="628650" lvl="1" indent="-171450">
              <a:buFont typeface="Arial" panose="020B0604020202020204" pitchFamily="34" charset="0"/>
              <a:buChar char="•"/>
            </a:pPr>
            <a:r>
              <a:rPr lang="en-US" i="0" dirty="0"/>
              <a:t>It is the defining characteristic of the child of God!</a:t>
            </a:r>
          </a:p>
          <a:p>
            <a:pPr marL="0" lvl="0" indent="0">
              <a:buFont typeface="Arial" panose="020B0604020202020204" pitchFamily="34" charset="0"/>
              <a:buNone/>
            </a:pPr>
            <a:r>
              <a:rPr lang="en-US" b="1" i="0" dirty="0"/>
              <a:t>(1 John 3:10-11), </a:t>
            </a:r>
            <a:r>
              <a:rPr lang="en-US" i="1" dirty="0"/>
              <a:t>“In this the children of God and the children of the devil are manifest: Whoever does not practice righteousness is not of God, nor is he who does not love his brother.</a:t>
            </a:r>
            <a:r>
              <a:rPr lang="en-US" i="1" baseline="30000" dirty="0"/>
              <a:t> 11</a:t>
            </a:r>
            <a:r>
              <a:rPr lang="en-US" i="1" dirty="0"/>
              <a:t> For this is the message that you heard from the beginning, that we should love one another.”</a:t>
            </a:r>
          </a:p>
        </p:txBody>
      </p:sp>
      <p:sp>
        <p:nvSpPr>
          <p:cNvPr id="4" name="Slide Number Placeholder 3"/>
          <p:cNvSpPr>
            <a:spLocks noGrp="1"/>
          </p:cNvSpPr>
          <p:nvPr>
            <p:ph type="sldNum" sz="quarter" idx="10"/>
          </p:nvPr>
        </p:nvSpPr>
        <p:spPr/>
        <p:txBody>
          <a:bodyPr/>
          <a:lstStyle/>
          <a:p>
            <a:fld id="{0E1FFD26-1773-4287-ADBD-8550BAF9493E}" type="slidenum">
              <a:rPr lang="en-US" smtClean="0"/>
              <a:t>2</a:t>
            </a:fld>
            <a:endParaRPr lang="en-US"/>
          </a:p>
        </p:txBody>
      </p:sp>
    </p:spTree>
    <p:extLst>
      <p:ext uri="{BB962C8B-B14F-4D97-AF65-F5344CB8AC3E}">
        <p14:creationId xmlns:p14="http://schemas.microsoft.com/office/powerpoint/2010/main" val="37587383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Attributes of a family that should be present in a local congregation</a:t>
            </a:r>
          </a:p>
          <a:p>
            <a:pPr marL="171450" lvl="0" indent="-171450">
              <a:buFont typeface="Arial" panose="020B0604020202020204" pitchFamily="34" charset="0"/>
              <a:buChar char="•"/>
            </a:pPr>
            <a:r>
              <a:rPr lang="en-US" b="1" dirty="0"/>
              <a:t>Selflessness </a:t>
            </a:r>
          </a:p>
          <a:p>
            <a:pPr marL="0" lvl="0" indent="0">
              <a:buFont typeface="Arial" panose="020B0604020202020204" pitchFamily="34" charset="0"/>
              <a:buNone/>
            </a:pPr>
            <a:r>
              <a:rPr lang="en-US" b="1" dirty="0"/>
              <a:t>(Matthew 20:20-28), </a:t>
            </a:r>
            <a:r>
              <a:rPr lang="en-US" i="1" dirty="0"/>
              <a:t>“Then the mother of Zebedee's sons came to Him with her sons, kneeling down and asking something from Him. </a:t>
            </a:r>
            <a:r>
              <a:rPr lang="en-US" i="1" baseline="30000" dirty="0"/>
              <a:t>21</a:t>
            </a:r>
            <a:r>
              <a:rPr lang="en-US" i="1" dirty="0"/>
              <a:t> And He said to her, “What do you wish?” She said to Him, “Grant that these two sons of mine may sit, one on Your right hand and the other on the left, in Your kingdom.” </a:t>
            </a:r>
            <a:r>
              <a:rPr lang="en-US" i="1" baseline="30000" dirty="0"/>
              <a:t>22</a:t>
            </a:r>
            <a:r>
              <a:rPr lang="en-US" i="1" dirty="0"/>
              <a:t> But Jesus answered and said, “You do not know what you ask. Are you able to drink the cup that I am about to drink, and be baptized with the baptism that I am baptized with?” They said to Him, “We are able.” </a:t>
            </a:r>
            <a:r>
              <a:rPr lang="en-US" i="1" baseline="30000" dirty="0"/>
              <a:t>23</a:t>
            </a:r>
            <a:r>
              <a:rPr lang="en-US" i="1" dirty="0"/>
              <a:t> So He said to them, “You will indeed drink My cup, and be baptized with the baptism that I am baptized with; but to sit on My right hand and on My left is not Mine to give, but it is for those for whom it is prepared by My Father.” </a:t>
            </a:r>
            <a:r>
              <a:rPr lang="en-US" i="1" baseline="30000" dirty="0"/>
              <a:t>24</a:t>
            </a:r>
            <a:r>
              <a:rPr lang="en-US" i="1" dirty="0"/>
              <a:t> And when the ten heard it, they were greatly displeased with the two brothers.</a:t>
            </a:r>
            <a:r>
              <a:rPr lang="en-US" i="1" baseline="30000" dirty="0"/>
              <a:t> 25</a:t>
            </a:r>
            <a:r>
              <a:rPr lang="en-US" i="1" dirty="0"/>
              <a:t> But Jesus called them to Himself and said, “You know that the rulers of the Gentiles lord it over them, and those who are great exercise authority over them.</a:t>
            </a:r>
            <a:r>
              <a:rPr lang="en-US" i="1" baseline="30000" dirty="0"/>
              <a:t> 26</a:t>
            </a:r>
            <a:r>
              <a:rPr lang="en-US" i="1" dirty="0"/>
              <a:t> </a:t>
            </a:r>
            <a:r>
              <a:rPr lang="en-US" b="1" i="1" dirty="0"/>
              <a:t>Yet it shall not be so among you; but whoever desires to become great among you, let him be your servant</a:t>
            </a:r>
            <a:r>
              <a:rPr lang="en-US" i="1" dirty="0"/>
              <a:t>.</a:t>
            </a:r>
            <a:r>
              <a:rPr lang="en-US" i="1" baseline="30000" dirty="0"/>
              <a:t> 27</a:t>
            </a:r>
            <a:r>
              <a:rPr lang="en-US" i="1" dirty="0"/>
              <a:t> And whoever desires to be first among you, let him be your slave—</a:t>
            </a:r>
            <a:r>
              <a:rPr lang="en-US" i="1" baseline="30000" dirty="0"/>
              <a:t> 28</a:t>
            </a:r>
            <a:r>
              <a:rPr lang="en-US" i="1" dirty="0"/>
              <a:t> </a:t>
            </a:r>
            <a:r>
              <a:rPr lang="en-US" b="1" i="1" dirty="0"/>
              <a:t>just as the Son of Man did not come to be served, but to serve, and to give His life a ransom for many.”</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(Philippians 2:3-4), </a:t>
            </a:r>
            <a:r>
              <a:rPr lang="en-US" i="1" dirty="0"/>
              <a:t>“Let nothing be done through selfish ambition or conceit, but in lowliness of mind let each esteem others better than himself.</a:t>
            </a:r>
            <a:r>
              <a:rPr lang="en-US" i="1" baseline="30000" dirty="0"/>
              <a:t> 4</a:t>
            </a:r>
            <a:r>
              <a:rPr lang="en-US" i="1" dirty="0"/>
              <a:t> Let each of you look out not only for his own interests, but also for the interests of others.”</a:t>
            </a:r>
          </a:p>
        </p:txBody>
      </p:sp>
      <p:sp>
        <p:nvSpPr>
          <p:cNvPr id="4" name="Slide Number Placeholder 3"/>
          <p:cNvSpPr>
            <a:spLocks noGrp="1"/>
          </p:cNvSpPr>
          <p:nvPr>
            <p:ph type="sldNum" sz="quarter" idx="10"/>
          </p:nvPr>
        </p:nvSpPr>
        <p:spPr/>
        <p:txBody>
          <a:bodyPr/>
          <a:lstStyle/>
          <a:p>
            <a:fld id="{0E1FFD26-1773-4287-ADBD-8550BAF9493E}" type="slidenum">
              <a:rPr lang="en-US" smtClean="0"/>
              <a:t>3</a:t>
            </a:fld>
            <a:endParaRPr lang="en-US"/>
          </a:p>
        </p:txBody>
      </p:sp>
    </p:spTree>
    <p:extLst>
      <p:ext uri="{BB962C8B-B14F-4D97-AF65-F5344CB8AC3E}">
        <p14:creationId xmlns:p14="http://schemas.microsoft.com/office/powerpoint/2010/main" val="23304319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Attributes of a family that should be present in a local congregation</a:t>
            </a:r>
          </a:p>
          <a:p>
            <a:pPr marL="171450" lvl="0" indent="-171450">
              <a:buFont typeface="Arial" panose="020B0604020202020204" pitchFamily="34" charset="0"/>
              <a:buChar char="•"/>
            </a:pPr>
            <a:r>
              <a:rPr lang="en-US" b="1" dirty="0"/>
              <a:t>Unity</a:t>
            </a:r>
          </a:p>
          <a:p>
            <a:pPr marL="0" lvl="0" indent="0">
              <a:buFont typeface="Arial" panose="020B0604020202020204" pitchFamily="34" charset="0"/>
              <a:buNone/>
            </a:pPr>
            <a:r>
              <a:rPr lang="en-US" b="1" dirty="0"/>
              <a:t>(John 17:20-21), </a:t>
            </a:r>
            <a:r>
              <a:rPr lang="en-US" i="1" dirty="0"/>
              <a:t>“I do not pray for these alone, but also for those who will believe in Me through their word;</a:t>
            </a:r>
            <a:r>
              <a:rPr lang="en-US" i="1" baseline="30000" dirty="0"/>
              <a:t> 21</a:t>
            </a:r>
            <a:r>
              <a:rPr lang="en-US" i="1" dirty="0"/>
              <a:t> that they all may be one, as You, Father, are in Me, and I in You; that they also may be one in Us, that the world may believe that You sent Me.”</a:t>
            </a:r>
          </a:p>
          <a:p>
            <a:pPr marL="0" lvl="0" indent="0">
              <a:buFont typeface="Arial" panose="020B0604020202020204" pitchFamily="34" charset="0"/>
              <a:buNone/>
            </a:pPr>
            <a:endParaRPr lang="en-US" i="1" dirty="0"/>
          </a:p>
          <a:p>
            <a:pPr marL="0" lvl="0" indent="0">
              <a:buFont typeface="Arial" panose="020B0604020202020204" pitchFamily="34" charset="0"/>
              <a:buNone/>
            </a:pPr>
            <a:r>
              <a:rPr lang="en-US" b="1" i="0" dirty="0"/>
              <a:t>(1 Corinthians 1:10-14), [Paul strongly admonished a divided congregation, calling them to unity], </a:t>
            </a:r>
            <a:r>
              <a:rPr lang="en-US" i="1" dirty="0"/>
              <a:t>“Now I plead with you, brethren, by the name of our Lord Jesus Christ, that you all speak the same thing, and that there be no divisions among you, but that you be perfectly joined together in the same mind and in the same judgment.</a:t>
            </a:r>
            <a:r>
              <a:rPr lang="en-US" i="1" baseline="30000" dirty="0"/>
              <a:t> 11</a:t>
            </a:r>
            <a:r>
              <a:rPr lang="en-US" i="1" dirty="0"/>
              <a:t> For it has been declared to me concerning you, my brethren, by those of Chloe's household, that there are contentions among you.”</a:t>
            </a:r>
          </a:p>
          <a:p>
            <a:endParaRPr lang="en-US" dirty="0"/>
          </a:p>
        </p:txBody>
      </p:sp>
      <p:sp>
        <p:nvSpPr>
          <p:cNvPr id="4" name="Slide Number Placeholder 3"/>
          <p:cNvSpPr>
            <a:spLocks noGrp="1"/>
          </p:cNvSpPr>
          <p:nvPr>
            <p:ph type="sldNum" sz="quarter" idx="10"/>
          </p:nvPr>
        </p:nvSpPr>
        <p:spPr/>
        <p:txBody>
          <a:bodyPr/>
          <a:lstStyle/>
          <a:p>
            <a:fld id="{0E1FFD26-1773-4287-ADBD-8550BAF9493E}" type="slidenum">
              <a:rPr lang="en-US" smtClean="0"/>
              <a:t>4</a:t>
            </a:fld>
            <a:endParaRPr lang="en-US"/>
          </a:p>
        </p:txBody>
      </p:sp>
    </p:spTree>
    <p:extLst>
      <p:ext uri="{BB962C8B-B14F-4D97-AF65-F5344CB8AC3E}">
        <p14:creationId xmlns:p14="http://schemas.microsoft.com/office/powerpoint/2010/main" val="1738357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Attributes of a family that should be present in a local congregation</a:t>
            </a:r>
          </a:p>
          <a:p>
            <a:pPr marL="171450" lvl="0" indent="-171450">
              <a:buFont typeface="Arial" panose="020B0604020202020204" pitchFamily="34" charset="0"/>
              <a:buChar char="•"/>
            </a:pPr>
            <a:r>
              <a:rPr lang="en-US" b="1" dirty="0"/>
              <a:t>Affection (Brotherly love)</a:t>
            </a:r>
          </a:p>
          <a:p>
            <a:pPr marL="0" lvl="0" indent="0">
              <a:buFont typeface="Arial" panose="020B0604020202020204" pitchFamily="34" charset="0"/>
              <a:buNone/>
            </a:pPr>
            <a:r>
              <a:rPr lang="en-US" b="1" dirty="0"/>
              <a:t>(John 21:15-17), </a:t>
            </a:r>
            <a:r>
              <a:rPr lang="en-US" i="1" dirty="0"/>
              <a:t>“So when they had eaten breakfast, Jesus said to Simon Peter, “Simon, son of Jonah, do you love </a:t>
            </a:r>
            <a:r>
              <a:rPr lang="en-US" dirty="0"/>
              <a:t>(agape) </a:t>
            </a:r>
            <a:r>
              <a:rPr lang="en-US" i="1" dirty="0"/>
              <a:t>Me more than these?”     He said to Him, “Yes, Lord; You know that I love </a:t>
            </a:r>
            <a:r>
              <a:rPr lang="en-US" dirty="0"/>
              <a:t>(</a:t>
            </a:r>
            <a:r>
              <a:rPr lang="en-US" dirty="0" err="1"/>
              <a:t>phileo</a:t>
            </a:r>
            <a:r>
              <a:rPr lang="en-US" dirty="0"/>
              <a:t>) </a:t>
            </a:r>
            <a:r>
              <a:rPr lang="en-US" i="1" dirty="0"/>
              <a:t>You.”</a:t>
            </a:r>
            <a:br>
              <a:rPr lang="en-US" i="1" dirty="0"/>
            </a:br>
            <a:r>
              <a:rPr lang="en-US" i="1" dirty="0"/>
              <a:t>He said to him, “Feed My lambs.”     </a:t>
            </a:r>
            <a:r>
              <a:rPr lang="en-US" i="1" baseline="30000" dirty="0"/>
              <a:t>16</a:t>
            </a:r>
            <a:r>
              <a:rPr lang="en-US" i="1" dirty="0"/>
              <a:t> He said to him again a second time, “Simon, son of Jonah, do you love </a:t>
            </a:r>
            <a:r>
              <a:rPr lang="en-US" dirty="0"/>
              <a:t>(agape) </a:t>
            </a:r>
            <a:r>
              <a:rPr lang="en-US" i="1" dirty="0"/>
              <a:t>Me?”      He said to Him, “Yes, Lord; You know that I love</a:t>
            </a:r>
            <a:r>
              <a:rPr lang="en-US" dirty="0"/>
              <a:t> (</a:t>
            </a:r>
            <a:r>
              <a:rPr lang="en-US" dirty="0" err="1"/>
              <a:t>phileo</a:t>
            </a:r>
            <a:r>
              <a:rPr lang="en-US" dirty="0"/>
              <a:t>) </a:t>
            </a:r>
            <a:r>
              <a:rPr lang="en-US" i="1" dirty="0"/>
              <a:t>You.”     He said to him, “Tend My sheep.”     </a:t>
            </a:r>
            <a:r>
              <a:rPr lang="en-US" i="1" baseline="30000" dirty="0"/>
              <a:t>17</a:t>
            </a:r>
            <a:r>
              <a:rPr lang="en-US" i="1" dirty="0"/>
              <a:t> He said to him the third time, “Simon, son of Jonah, do you love </a:t>
            </a:r>
            <a:r>
              <a:rPr lang="en-US" dirty="0"/>
              <a:t>(</a:t>
            </a:r>
            <a:r>
              <a:rPr lang="en-US" dirty="0" err="1"/>
              <a:t>phileo</a:t>
            </a:r>
            <a:r>
              <a:rPr lang="en-US" dirty="0"/>
              <a:t>) </a:t>
            </a:r>
            <a:r>
              <a:rPr lang="en-US" i="1" dirty="0"/>
              <a:t>Me?” Peter was grieved because He said to him the third time, “Do you love </a:t>
            </a:r>
            <a:r>
              <a:rPr lang="en-US" dirty="0"/>
              <a:t>(</a:t>
            </a:r>
            <a:r>
              <a:rPr lang="en-US" dirty="0" err="1"/>
              <a:t>phileo</a:t>
            </a:r>
            <a:r>
              <a:rPr lang="en-US" dirty="0"/>
              <a:t>) </a:t>
            </a:r>
            <a:r>
              <a:rPr lang="en-US" i="1" dirty="0"/>
              <a:t>Me?”     And he said to Him, “Lord, You know all things; You know that I love </a:t>
            </a:r>
            <a:r>
              <a:rPr lang="en-US" dirty="0"/>
              <a:t>(</a:t>
            </a:r>
            <a:r>
              <a:rPr lang="en-US" dirty="0" err="1"/>
              <a:t>phileo</a:t>
            </a:r>
            <a:r>
              <a:rPr lang="en-US" dirty="0"/>
              <a:t>) </a:t>
            </a:r>
            <a:r>
              <a:rPr lang="en-US" i="1" dirty="0"/>
              <a:t>You.”     Jesus said to him, “Feed My sheep.”</a:t>
            </a:r>
          </a:p>
          <a:p>
            <a:pPr marL="171450" lvl="0" indent="-171450">
              <a:buFont typeface="Arial" panose="020B0604020202020204" pitchFamily="34" charset="0"/>
              <a:buChar char="•"/>
            </a:pPr>
            <a:endParaRPr lang="en-US" dirty="0"/>
          </a:p>
          <a:p>
            <a:pPr marL="0" lvl="0" indent="0">
              <a:buFont typeface="Arial" panose="020B0604020202020204" pitchFamily="34" charset="0"/>
              <a:buNone/>
            </a:pPr>
            <a:r>
              <a:rPr lang="en-US" b="1" dirty="0"/>
              <a:t>Romans 12:10 (</a:t>
            </a:r>
            <a:r>
              <a:rPr lang="en-US" b="1" dirty="0" err="1"/>
              <a:t>philostorge</a:t>
            </a:r>
            <a:r>
              <a:rPr lang="en-US" b="1" dirty="0"/>
              <a:t> – deep friendship and family affection), </a:t>
            </a:r>
            <a:r>
              <a:rPr lang="en-US" i="1" dirty="0"/>
              <a:t>“Be </a:t>
            </a:r>
            <a:r>
              <a:rPr lang="en-US" b="1" i="1" dirty="0"/>
              <a:t>kindly affectionate </a:t>
            </a:r>
            <a:r>
              <a:rPr lang="en-US" i="1" dirty="0"/>
              <a:t>to one another with brotherly love </a:t>
            </a:r>
            <a:r>
              <a:rPr lang="en-US" i="0" dirty="0"/>
              <a:t>(</a:t>
            </a:r>
            <a:r>
              <a:rPr lang="en-US" i="0" dirty="0" err="1"/>
              <a:t>philadelphos</a:t>
            </a:r>
            <a:r>
              <a:rPr lang="en-US" i="0" dirty="0"/>
              <a:t>), </a:t>
            </a:r>
            <a:r>
              <a:rPr lang="en-US" i="1" dirty="0"/>
              <a:t>in honor giving preference to one another.”</a:t>
            </a:r>
          </a:p>
          <a:p>
            <a:endParaRPr lang="en-US" dirty="0"/>
          </a:p>
        </p:txBody>
      </p:sp>
      <p:sp>
        <p:nvSpPr>
          <p:cNvPr id="4" name="Slide Number Placeholder 3"/>
          <p:cNvSpPr>
            <a:spLocks noGrp="1"/>
          </p:cNvSpPr>
          <p:nvPr>
            <p:ph type="sldNum" sz="quarter" idx="10"/>
          </p:nvPr>
        </p:nvSpPr>
        <p:spPr/>
        <p:txBody>
          <a:bodyPr/>
          <a:lstStyle/>
          <a:p>
            <a:fld id="{0E1FFD26-1773-4287-ADBD-8550BAF9493E}" type="slidenum">
              <a:rPr lang="en-US" smtClean="0"/>
              <a:t>5</a:t>
            </a:fld>
            <a:endParaRPr lang="en-US"/>
          </a:p>
        </p:txBody>
      </p:sp>
    </p:spTree>
    <p:extLst>
      <p:ext uri="{BB962C8B-B14F-4D97-AF65-F5344CB8AC3E}">
        <p14:creationId xmlns:p14="http://schemas.microsoft.com/office/powerpoint/2010/main" val="1391741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Attributes of a family that should be present in a local congregation</a:t>
            </a:r>
          </a:p>
          <a:p>
            <a:pPr marL="171450" lvl="0" indent="-171450">
              <a:buFont typeface="Arial" panose="020B0604020202020204" pitchFamily="34" charset="0"/>
              <a:buChar char="•"/>
            </a:pPr>
            <a:r>
              <a:rPr lang="en-US" b="1" dirty="0"/>
              <a:t>Dependability</a:t>
            </a:r>
          </a:p>
          <a:p>
            <a:pPr marL="0" lvl="0" indent="0">
              <a:buFont typeface="Arial" panose="020B0604020202020204" pitchFamily="34" charset="0"/>
              <a:buNone/>
            </a:pPr>
            <a:r>
              <a:rPr lang="en-US" b="1" dirty="0"/>
              <a:t>(Mark 4:20) [Jesus’ description of the good soil in the Parable of the Sower], </a:t>
            </a:r>
            <a:r>
              <a:rPr lang="en-US" i="1" dirty="0"/>
              <a:t>“But these are the ones sown on good ground, those who hear the word, accept it, and bear fruit: some thirtyfold, some sixty, and some a hundred.”</a:t>
            </a:r>
          </a:p>
          <a:p>
            <a:pPr marL="628650" lvl="1" indent="-171450">
              <a:buFont typeface="Arial" panose="020B0604020202020204" pitchFamily="34" charset="0"/>
              <a:buChar char="•"/>
            </a:pPr>
            <a:r>
              <a:rPr lang="en-US" dirty="0"/>
              <a:t>Compare the dependability of Timothy to the unfaithful Demas</a:t>
            </a:r>
          </a:p>
          <a:p>
            <a:r>
              <a:rPr lang="en-US" b="1" dirty="0"/>
              <a:t>(Philippians 2:19-22), </a:t>
            </a:r>
            <a:r>
              <a:rPr lang="en-US" i="1" dirty="0"/>
              <a:t>“But I trust in the Lord Jesus to send Timothy to you shortly, that I also may be encouraged when I know your state.</a:t>
            </a:r>
            <a:r>
              <a:rPr lang="en-US" i="1" baseline="30000" dirty="0"/>
              <a:t> 20</a:t>
            </a:r>
            <a:r>
              <a:rPr lang="en-US" i="1" dirty="0"/>
              <a:t> For I have no one like-minded, who will sincerely care for your state.</a:t>
            </a:r>
            <a:r>
              <a:rPr lang="en-US" i="1" baseline="30000" dirty="0"/>
              <a:t> 21</a:t>
            </a:r>
            <a:r>
              <a:rPr lang="en-US" i="1" dirty="0"/>
              <a:t> For all seek their own, not the things which are of Christ Jesus.</a:t>
            </a:r>
            <a:r>
              <a:rPr lang="en-US" i="1" baseline="30000" dirty="0"/>
              <a:t> 22</a:t>
            </a:r>
            <a:r>
              <a:rPr lang="en-US" i="1" dirty="0"/>
              <a:t> But you know his proven character, that as a son with his father he served with me in the gospel.”</a:t>
            </a:r>
          </a:p>
          <a:p>
            <a:endParaRPr lang="en-US" dirty="0"/>
          </a:p>
          <a:p>
            <a:r>
              <a:rPr lang="en-US" b="1" dirty="0"/>
              <a:t>(2 Timothy 4:9-12), </a:t>
            </a:r>
            <a:r>
              <a:rPr lang="en-US" i="1" dirty="0"/>
              <a:t>“Be diligent to come to me quickly;</a:t>
            </a:r>
            <a:r>
              <a:rPr lang="en-US" i="1" baseline="30000" dirty="0"/>
              <a:t> 10</a:t>
            </a:r>
            <a:r>
              <a:rPr lang="en-US" i="1" dirty="0"/>
              <a:t> for Demas has forsaken me, having loved this present world, and has departed for Thessalonica—</a:t>
            </a:r>
            <a:r>
              <a:rPr lang="en-US" i="1" dirty="0" err="1"/>
              <a:t>Crescens</a:t>
            </a:r>
            <a:r>
              <a:rPr lang="en-US" i="1" dirty="0"/>
              <a:t> for Galatia, Titus for Dalmatia.</a:t>
            </a:r>
            <a:r>
              <a:rPr lang="en-US" i="1" baseline="30000" dirty="0"/>
              <a:t> 11</a:t>
            </a:r>
            <a:r>
              <a:rPr lang="en-US" i="1" dirty="0"/>
              <a:t> Only Luke is with me. Get Mark and bring him with you, for he is useful to me for ministry.</a:t>
            </a:r>
            <a:r>
              <a:rPr lang="en-US" i="1" baseline="30000" dirty="0"/>
              <a:t> 12</a:t>
            </a:r>
            <a:r>
              <a:rPr lang="en-US" i="1" dirty="0"/>
              <a:t> And Tychicus I have sent to Ephesus.”</a:t>
            </a:r>
          </a:p>
        </p:txBody>
      </p:sp>
      <p:sp>
        <p:nvSpPr>
          <p:cNvPr id="4" name="Slide Number Placeholder 3"/>
          <p:cNvSpPr>
            <a:spLocks noGrp="1"/>
          </p:cNvSpPr>
          <p:nvPr>
            <p:ph type="sldNum" sz="quarter" idx="10"/>
          </p:nvPr>
        </p:nvSpPr>
        <p:spPr/>
        <p:txBody>
          <a:bodyPr/>
          <a:lstStyle/>
          <a:p>
            <a:fld id="{0E1FFD26-1773-4287-ADBD-8550BAF9493E}" type="slidenum">
              <a:rPr lang="en-US" smtClean="0"/>
              <a:t>6</a:t>
            </a:fld>
            <a:endParaRPr lang="en-US"/>
          </a:p>
        </p:txBody>
      </p:sp>
    </p:spTree>
    <p:extLst>
      <p:ext uri="{BB962C8B-B14F-4D97-AF65-F5344CB8AC3E}">
        <p14:creationId xmlns:p14="http://schemas.microsoft.com/office/powerpoint/2010/main" val="3210399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dirty="0"/>
              <a:t>Attributes of a family that should be present in a local congregation</a:t>
            </a:r>
          </a:p>
          <a:p>
            <a:pPr marL="171450" lvl="0" indent="-171450">
              <a:buFont typeface="Arial" panose="020B0604020202020204" pitchFamily="34" charset="0"/>
              <a:buChar char="•"/>
            </a:pPr>
            <a:r>
              <a:rPr lang="en-US" b="1" dirty="0"/>
              <a:t>Edification </a:t>
            </a:r>
          </a:p>
          <a:p>
            <a:pPr marL="0" lvl="0" indent="0">
              <a:buFont typeface="Arial" panose="020B0604020202020204" pitchFamily="34" charset="0"/>
              <a:buNone/>
            </a:pPr>
            <a:r>
              <a:rPr lang="en-US" b="1" dirty="0"/>
              <a:t>(Matthew 10:40-42), </a:t>
            </a:r>
            <a:r>
              <a:rPr lang="en-US" i="1" dirty="0"/>
              <a:t>“He who receives you receives Me, and he who receives Me receives Him who sent Me.</a:t>
            </a:r>
            <a:r>
              <a:rPr lang="en-US" i="1" baseline="30000" dirty="0"/>
              <a:t> 41</a:t>
            </a:r>
            <a:r>
              <a:rPr lang="en-US" i="1" dirty="0"/>
              <a:t> He who receives a prophet in the name of a prophet shall receive a prophet's reward. And he who receives a righteous man in the name of a righteous man shall receive a righteous man's reward.</a:t>
            </a:r>
            <a:r>
              <a:rPr lang="en-US" i="1" baseline="30000" dirty="0"/>
              <a:t> 42</a:t>
            </a:r>
            <a:r>
              <a:rPr lang="en-US" i="1" dirty="0"/>
              <a:t> And whoever gives one of these little ones only a cup of cold water in the name of a disciple, assuredly, I say to you, he shall by no means lose his reward.”</a:t>
            </a:r>
          </a:p>
          <a:p>
            <a:pPr marL="0" lvl="0" indent="0">
              <a:buFont typeface="Arial" panose="020B0604020202020204" pitchFamily="34" charset="0"/>
              <a:buNone/>
            </a:pPr>
            <a:endParaRPr lang="en-US" dirty="0"/>
          </a:p>
          <a:p>
            <a:pPr marL="0" lvl="0" indent="0">
              <a:buFont typeface="Arial" panose="020B0604020202020204" pitchFamily="34" charset="0"/>
              <a:buNone/>
            </a:pPr>
            <a:r>
              <a:rPr lang="en-US" b="1" dirty="0"/>
              <a:t>(Hebrews 10:24-25), </a:t>
            </a:r>
            <a:r>
              <a:rPr lang="en-US" i="1" dirty="0"/>
              <a:t>“And let us consider one another in order to stir up love and good works,</a:t>
            </a:r>
            <a:r>
              <a:rPr lang="en-US" i="1" baseline="30000" dirty="0"/>
              <a:t> 25</a:t>
            </a:r>
            <a:r>
              <a:rPr lang="en-US" i="1" dirty="0"/>
              <a:t> not forsaking the assembling of ourselves together, as is the manner of some, but exhorting one another, and so much the more as you see the Day approaching.”</a:t>
            </a:r>
          </a:p>
          <a:p>
            <a:pPr marL="628650" lvl="1" indent="-171450">
              <a:buFont typeface="Arial" panose="020B0604020202020204" pitchFamily="34" charset="0"/>
              <a:buChar char="•"/>
            </a:pPr>
            <a:r>
              <a:rPr lang="en-US" i="0" dirty="0"/>
              <a:t>Not only assembly, but the point is:  YOU MUST BE AMONG GOD’S PEOPLE TO ENCOURAGE THEM!</a:t>
            </a:r>
          </a:p>
          <a:p>
            <a:pPr marL="628650" lvl="1" indent="-171450">
              <a:buFont typeface="Arial" panose="020B0604020202020204" pitchFamily="34" charset="0"/>
              <a:buChar char="•"/>
            </a:pPr>
            <a:r>
              <a:rPr lang="en-US" i="0" dirty="0"/>
              <a:t>We must fight any inclination to withdraw from our brethren.  If not for ourselves, for them!</a:t>
            </a:r>
          </a:p>
          <a:p>
            <a:pPr marL="628650" lvl="1" indent="-171450">
              <a:buFont typeface="Arial" panose="020B0604020202020204" pitchFamily="34" charset="0"/>
              <a:buChar char="•"/>
            </a:pPr>
            <a:r>
              <a:rPr lang="en-US" i="0" dirty="0"/>
              <a:t>So discouraging to see the choice being made not to be with your spiritual family on the Lord’s day!</a:t>
            </a:r>
          </a:p>
        </p:txBody>
      </p:sp>
      <p:sp>
        <p:nvSpPr>
          <p:cNvPr id="4" name="Slide Number Placeholder 3"/>
          <p:cNvSpPr>
            <a:spLocks noGrp="1"/>
          </p:cNvSpPr>
          <p:nvPr>
            <p:ph type="sldNum" sz="quarter" idx="10"/>
          </p:nvPr>
        </p:nvSpPr>
        <p:spPr/>
        <p:txBody>
          <a:bodyPr/>
          <a:lstStyle/>
          <a:p>
            <a:fld id="{0E1FFD26-1773-4287-ADBD-8550BAF9493E}" type="slidenum">
              <a:rPr lang="en-US" smtClean="0"/>
              <a:t>7</a:t>
            </a:fld>
            <a:endParaRPr lang="en-US"/>
          </a:p>
        </p:txBody>
      </p:sp>
    </p:spTree>
    <p:extLst>
      <p:ext uri="{BB962C8B-B14F-4D97-AF65-F5344CB8AC3E}">
        <p14:creationId xmlns:p14="http://schemas.microsoft.com/office/powerpoint/2010/main" val="40286631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ctr">
              <a:buNone/>
            </a:pPr>
            <a:r>
              <a:rPr lang="en-US" sz="1200" b="1" dirty="0">
                <a:solidFill>
                  <a:srgbClr val="D44117"/>
                </a:solidFill>
              </a:rPr>
              <a:t>Are we as brothers and sisters in Christ acting as the family of God?</a:t>
            </a:r>
          </a:p>
          <a:p>
            <a:pPr marL="0" indent="0" algn="ctr">
              <a:buNone/>
            </a:pPr>
            <a:endParaRPr lang="en-US" sz="800" b="1" dirty="0">
              <a:solidFill>
                <a:srgbClr val="D44117"/>
              </a:solidFill>
            </a:endParaRPr>
          </a:p>
          <a:p>
            <a:pPr marL="0" indent="0" algn="ctr">
              <a:buNone/>
            </a:pPr>
            <a:r>
              <a:rPr lang="en-US" sz="1200" b="1" dirty="0">
                <a:solidFill>
                  <a:srgbClr val="3A5E9C"/>
                </a:solidFill>
              </a:rPr>
              <a:t>Can we do better?</a:t>
            </a:r>
          </a:p>
          <a:p>
            <a:pPr marL="0" indent="0" algn="ctr">
              <a:buNone/>
            </a:pPr>
            <a:endParaRPr lang="en-US" sz="1200" dirty="0">
              <a:solidFill>
                <a:srgbClr val="3A5E9C"/>
              </a:solidFill>
            </a:endParaRPr>
          </a:p>
          <a:p>
            <a:r>
              <a:rPr lang="en-US" b="1" dirty="0"/>
              <a:t>(1 Peter 3:8-12), [Let us heed the admonition of Peter], </a:t>
            </a:r>
            <a:r>
              <a:rPr lang="en-US" i="1" dirty="0"/>
              <a:t>“Finally, all of you be of one mind, having compassion for one another; love as brothers, be tenderhearted, be courteous;</a:t>
            </a:r>
            <a:r>
              <a:rPr lang="en-US" i="1" baseline="30000" dirty="0"/>
              <a:t> 9</a:t>
            </a:r>
            <a:r>
              <a:rPr lang="en-US" i="1" dirty="0"/>
              <a:t> not returning evil for evil or reviling for reviling, but on the contrary blessing, knowing that you were called to this, that you may inherit a blessing.</a:t>
            </a:r>
            <a:r>
              <a:rPr lang="en-US" i="1" baseline="30000" dirty="0"/>
              <a:t> 10</a:t>
            </a:r>
            <a:r>
              <a:rPr lang="en-US" i="1" dirty="0"/>
              <a:t> For “He who would love life and see good days, let him refrain his tongue from evil, and his lips from speaking deceit. </a:t>
            </a:r>
            <a:r>
              <a:rPr lang="en-US" i="1" baseline="30000" dirty="0"/>
              <a:t>11</a:t>
            </a:r>
            <a:r>
              <a:rPr lang="en-US" i="1" dirty="0"/>
              <a:t> Let him turn away from evil and do good; let him seek peace and pursue it. </a:t>
            </a:r>
            <a:r>
              <a:rPr lang="en-US" i="1" baseline="30000" dirty="0"/>
              <a:t>12</a:t>
            </a:r>
            <a:r>
              <a:rPr lang="en-US" i="1" dirty="0"/>
              <a:t> For the eyes of the Lord are on the righteous, and His ears are open to their prayers; but the face of the Lord is against those who do evil.”</a:t>
            </a:r>
          </a:p>
        </p:txBody>
      </p:sp>
      <p:sp>
        <p:nvSpPr>
          <p:cNvPr id="4" name="Slide Number Placeholder 3"/>
          <p:cNvSpPr>
            <a:spLocks noGrp="1"/>
          </p:cNvSpPr>
          <p:nvPr>
            <p:ph type="sldNum" sz="quarter" idx="10"/>
          </p:nvPr>
        </p:nvSpPr>
        <p:spPr/>
        <p:txBody>
          <a:bodyPr/>
          <a:lstStyle/>
          <a:p>
            <a:fld id="{0E1FFD26-1773-4287-ADBD-8550BAF9493E}" type="slidenum">
              <a:rPr lang="en-US" smtClean="0"/>
              <a:t>8</a:t>
            </a:fld>
            <a:endParaRPr lang="en-US"/>
          </a:p>
        </p:txBody>
      </p:sp>
    </p:spTree>
    <p:extLst>
      <p:ext uri="{BB962C8B-B14F-4D97-AF65-F5344CB8AC3E}">
        <p14:creationId xmlns:p14="http://schemas.microsoft.com/office/powerpoint/2010/main" val="3853255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B25E6E-DD59-48F6-9BF3-7D35904FCD8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0F80019-B8B5-4EDA-89D0-05FFF6BC1C7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7D2D87-8B07-48CA-B800-1EA8F06C4CE6}"/>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5" name="Footer Placeholder 4">
            <a:extLst>
              <a:ext uri="{FF2B5EF4-FFF2-40B4-BE49-F238E27FC236}">
                <a16:creationId xmlns:a16="http://schemas.microsoft.com/office/drawing/2014/main" id="{3F0F9006-AA69-4A0C-BB25-24F598C569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B92DCF-5033-4358-96D6-85123D2FD4BD}"/>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14204010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87F9B3-59FE-48FD-9049-19F64CC16D9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DECC9-DBB2-44F7-B777-CE62A7B4B981}"/>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1DB0CA9-B3B2-4D32-B90D-BC23B83A3ADF}"/>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5" name="Footer Placeholder 4">
            <a:extLst>
              <a:ext uri="{FF2B5EF4-FFF2-40B4-BE49-F238E27FC236}">
                <a16:creationId xmlns:a16="http://schemas.microsoft.com/office/drawing/2014/main" id="{D546E71D-568D-442F-A265-17248BE2BD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8F64ACA-3FB1-457B-B797-F50576026514}"/>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26484884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AD25FE0-DF39-4ACD-A52D-FC3D815444D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7A7344B-1AB0-4B1A-B7F2-E7A5DC72ACAC}"/>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616E86-877B-4A44-899C-05D2199B4F2E}"/>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5" name="Footer Placeholder 4">
            <a:extLst>
              <a:ext uri="{FF2B5EF4-FFF2-40B4-BE49-F238E27FC236}">
                <a16:creationId xmlns:a16="http://schemas.microsoft.com/office/drawing/2014/main" id="{93C63F65-F266-421A-AFD9-281BF054DF1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C83EF1B-D438-41BF-8193-EF4BE778D402}"/>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27873150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59E485-6986-475E-9320-D6DA68A0E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6311A64-EBDC-4F00-8CE7-DA84A406AC0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61C315-5207-4D27-AD9B-16065793EAB4}"/>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5" name="Footer Placeholder 4">
            <a:extLst>
              <a:ext uri="{FF2B5EF4-FFF2-40B4-BE49-F238E27FC236}">
                <a16:creationId xmlns:a16="http://schemas.microsoft.com/office/drawing/2014/main" id="{85209822-AF6C-4C35-949B-4E54955ED3E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FFA9A54-44E5-45F6-A36F-0BF7EB2D3889}"/>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25928846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86E468-B4AF-4AE2-B992-8CB393D5289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639FE7F-999B-40BD-96AD-776B5D41C241}"/>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00B12B0-05BF-4199-8FE8-D3A2BB2A77D0}"/>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5" name="Footer Placeholder 4">
            <a:extLst>
              <a:ext uri="{FF2B5EF4-FFF2-40B4-BE49-F238E27FC236}">
                <a16:creationId xmlns:a16="http://schemas.microsoft.com/office/drawing/2014/main" id="{104A7A28-1323-4593-9FB2-CD0C6D9AD46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B272B1E-500A-4DD8-BEE8-8257C29EAC67}"/>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31101758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961BFD-BA74-47DC-92E3-6B9948071E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B5528DC-63E2-4AB8-9B23-3689089BBFB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5258DB0-7C51-475A-8EB2-2B5F1B6B4EB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4BD4B9B-FE0D-420C-BBA6-44A459D425B2}"/>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6" name="Footer Placeholder 5">
            <a:extLst>
              <a:ext uri="{FF2B5EF4-FFF2-40B4-BE49-F238E27FC236}">
                <a16:creationId xmlns:a16="http://schemas.microsoft.com/office/drawing/2014/main" id="{EBA48BE7-D98E-4A55-A2A2-FFDF58961B8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89172E4-9A3A-4A37-AD32-F34F7D9A43B0}"/>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32855609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9E50C-6EAC-4B33-B7FB-0ECC2C7C761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F92347F-789A-474E-9CDD-2C5E96B6368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3627B5F-4E0B-477D-9B75-8BF1124A0ED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D42F16B-64A5-4977-8EBF-B1249A2352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1F0E3C5-D71E-4860-8926-CFC56807549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65AA7B0-9C23-464C-8FC8-4E6A832CFED3}"/>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8" name="Footer Placeholder 7">
            <a:extLst>
              <a:ext uri="{FF2B5EF4-FFF2-40B4-BE49-F238E27FC236}">
                <a16:creationId xmlns:a16="http://schemas.microsoft.com/office/drawing/2014/main" id="{972A7E85-4DC3-4537-9B33-5E36B5D83CD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E700390E-1067-48F6-9147-ADAE803D9D59}"/>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10139028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59F9FD-485D-40A5-8E4D-C09929B97461}"/>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2B247E-5706-48DC-ACCC-1476A3F2F126}"/>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4" name="Footer Placeholder 3">
            <a:extLst>
              <a:ext uri="{FF2B5EF4-FFF2-40B4-BE49-F238E27FC236}">
                <a16:creationId xmlns:a16="http://schemas.microsoft.com/office/drawing/2014/main" id="{5E9DAE44-E647-41B2-81F4-20719AD913A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F6BCF18-A4C4-4685-BCD9-D1EE2823DCD3}"/>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30045396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EC7622-C047-4232-96D3-79ECD952E382}"/>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3" name="Footer Placeholder 2">
            <a:extLst>
              <a:ext uri="{FF2B5EF4-FFF2-40B4-BE49-F238E27FC236}">
                <a16:creationId xmlns:a16="http://schemas.microsoft.com/office/drawing/2014/main" id="{A65B0BE0-B186-4557-9044-70DD9497A3D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9AB5F84B-B586-4B66-AE83-6E777ADBC565}"/>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11880121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365FFC-1192-4626-BA45-1C4FB687C9A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1248055-3A7E-42D2-8A35-DE3BC045193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9D1C22-AB38-4BE0-9711-0F12FB4ACA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4AD946-281A-4EE6-ACF8-46EC21DC7147}"/>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6" name="Footer Placeholder 5">
            <a:extLst>
              <a:ext uri="{FF2B5EF4-FFF2-40B4-BE49-F238E27FC236}">
                <a16:creationId xmlns:a16="http://schemas.microsoft.com/office/drawing/2014/main" id="{AEC0BC92-4B93-4C25-8E6F-B70D687E9F8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903C202-BD7C-4080-8970-E436D02D520A}"/>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3892977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732CD8-77DB-4917-8D2B-581D6490392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E31A37A-D165-4739-9D18-394529EA38F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34BF928D-F7CF-462D-B25E-B3D2C6680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3D5710E-E0C3-413C-AC21-7DF941E62E1F}"/>
              </a:ext>
            </a:extLst>
          </p:cNvPr>
          <p:cNvSpPr>
            <a:spLocks noGrp="1"/>
          </p:cNvSpPr>
          <p:nvPr>
            <p:ph type="dt" sz="half" idx="10"/>
          </p:nvPr>
        </p:nvSpPr>
        <p:spPr/>
        <p:txBody>
          <a:bodyPr/>
          <a:lstStyle/>
          <a:p>
            <a:fld id="{8E340BB1-1AD1-4F30-8B44-F9034AB03AAD}" type="datetimeFigureOut">
              <a:rPr lang="en-US" smtClean="0"/>
              <a:t>5/19/2018</a:t>
            </a:fld>
            <a:endParaRPr lang="en-US"/>
          </a:p>
        </p:txBody>
      </p:sp>
      <p:sp>
        <p:nvSpPr>
          <p:cNvPr id="6" name="Footer Placeholder 5">
            <a:extLst>
              <a:ext uri="{FF2B5EF4-FFF2-40B4-BE49-F238E27FC236}">
                <a16:creationId xmlns:a16="http://schemas.microsoft.com/office/drawing/2014/main" id="{DD22F06D-ABD3-4935-929B-00E23F37AA3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DC33E52-8904-4EA1-9A80-4A818C2B1399}"/>
              </a:ext>
            </a:extLst>
          </p:cNvPr>
          <p:cNvSpPr>
            <a:spLocks noGrp="1"/>
          </p:cNvSpPr>
          <p:nvPr>
            <p:ph type="sldNum" sz="quarter" idx="12"/>
          </p:nvPr>
        </p:nvSpPr>
        <p:spPr/>
        <p:txBody>
          <a:bodyPr/>
          <a:lstStyle/>
          <a:p>
            <a:fld id="{65CD3C73-71C1-4DB0-8B83-32D27436B3C6}" type="slidenum">
              <a:rPr lang="en-US" smtClean="0"/>
              <a:t>‹#›</a:t>
            </a:fld>
            <a:endParaRPr lang="en-US"/>
          </a:p>
        </p:txBody>
      </p:sp>
    </p:spTree>
    <p:extLst>
      <p:ext uri="{BB962C8B-B14F-4D97-AF65-F5344CB8AC3E}">
        <p14:creationId xmlns:p14="http://schemas.microsoft.com/office/powerpoint/2010/main" val="15662211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25A2D3-E00D-4121-BAD5-BA127478539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35889F5-8457-451E-8F52-D804A12C61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755961-0299-4102-8CC5-B91D2BDEE70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340BB1-1AD1-4F30-8B44-F9034AB03AAD}" type="datetimeFigureOut">
              <a:rPr lang="en-US" smtClean="0"/>
              <a:t>5/19/2018</a:t>
            </a:fld>
            <a:endParaRPr lang="en-US"/>
          </a:p>
        </p:txBody>
      </p:sp>
      <p:sp>
        <p:nvSpPr>
          <p:cNvPr id="5" name="Footer Placeholder 4">
            <a:extLst>
              <a:ext uri="{FF2B5EF4-FFF2-40B4-BE49-F238E27FC236}">
                <a16:creationId xmlns:a16="http://schemas.microsoft.com/office/drawing/2014/main" id="{EA6CF3B6-9AEE-432D-BE3F-99312D8237F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B50D325-9827-44F2-8600-8376FDE05C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5CD3C73-71C1-4DB0-8B83-32D27436B3C6}" type="slidenum">
              <a:rPr lang="en-US" smtClean="0"/>
              <a:t>‹#›</a:t>
            </a:fld>
            <a:endParaRPr lang="en-US"/>
          </a:p>
        </p:txBody>
      </p:sp>
    </p:spTree>
    <p:extLst>
      <p:ext uri="{BB962C8B-B14F-4D97-AF65-F5344CB8AC3E}">
        <p14:creationId xmlns:p14="http://schemas.microsoft.com/office/powerpoint/2010/main" val="39172026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AD4A9-0387-49C8-93C8-08AE7583F22B}"/>
              </a:ext>
            </a:extLst>
          </p:cNvPr>
          <p:cNvSpPr>
            <a:spLocks noGrp="1"/>
          </p:cNvSpPr>
          <p:nvPr>
            <p:ph type="ctrTitle"/>
          </p:nvPr>
        </p:nvSpPr>
        <p:spPr>
          <a:xfrm>
            <a:off x="1607127" y="64665"/>
            <a:ext cx="9144000" cy="1249219"/>
          </a:xfrm>
        </p:spPr>
        <p:txBody>
          <a:bodyPr/>
          <a:lstStyle/>
          <a:p>
            <a:r>
              <a:rPr lang="en-US" b="1" dirty="0">
                <a:solidFill>
                  <a:schemeClr val="accent1">
                    <a:lumMod val="75000"/>
                  </a:schemeClr>
                </a:solidFill>
                <a:latin typeface="Angeline Vintage" pitchFamily="2" charset="0"/>
              </a:rPr>
              <a:t>The Church – God’s Family!</a:t>
            </a:r>
          </a:p>
        </p:txBody>
      </p:sp>
      <p:sp>
        <p:nvSpPr>
          <p:cNvPr id="3" name="Subtitle 2">
            <a:extLst>
              <a:ext uri="{FF2B5EF4-FFF2-40B4-BE49-F238E27FC236}">
                <a16:creationId xmlns:a16="http://schemas.microsoft.com/office/drawing/2014/main" id="{073295A8-E67B-4DAA-AE97-87EBDA47F8E6}"/>
              </a:ext>
            </a:extLst>
          </p:cNvPr>
          <p:cNvSpPr>
            <a:spLocks noGrp="1"/>
          </p:cNvSpPr>
          <p:nvPr>
            <p:ph type="subTitle" idx="1"/>
          </p:nvPr>
        </p:nvSpPr>
        <p:spPr>
          <a:xfrm>
            <a:off x="0" y="5756562"/>
            <a:ext cx="12192000" cy="997527"/>
          </a:xfrm>
        </p:spPr>
        <p:txBody>
          <a:bodyPr anchor="b">
            <a:normAutofit/>
          </a:bodyPr>
          <a:lstStyle/>
          <a:p>
            <a:r>
              <a:rPr lang="en-US" sz="3900" b="1" dirty="0">
                <a:solidFill>
                  <a:srgbClr val="D44117"/>
                </a:solidFill>
              </a:rPr>
              <a:t>Ephesians 5:23-27 ~ Romans 8:16-17 ~ 1 Timothy 3:14-15</a:t>
            </a:r>
          </a:p>
        </p:txBody>
      </p:sp>
    </p:spTree>
    <p:extLst>
      <p:ext uri="{BB962C8B-B14F-4D97-AF65-F5344CB8AC3E}">
        <p14:creationId xmlns:p14="http://schemas.microsoft.com/office/powerpoint/2010/main" val="373892954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7199-640D-47A3-A814-C9DA58960FA6}"/>
              </a:ext>
            </a:extLst>
          </p:cNvPr>
          <p:cNvSpPr>
            <a:spLocks noGrp="1"/>
          </p:cNvSpPr>
          <p:nvPr>
            <p:ph type="title"/>
          </p:nvPr>
        </p:nvSpPr>
        <p:spPr>
          <a:xfrm>
            <a:off x="714374" y="393700"/>
            <a:ext cx="10639425" cy="1325563"/>
          </a:xfrm>
        </p:spPr>
        <p:txBody>
          <a:bodyPr>
            <a:normAutofit/>
          </a:bodyPr>
          <a:lstStyle/>
          <a:p>
            <a:r>
              <a:rPr lang="en-US" sz="6600" dirty="0">
                <a:solidFill>
                  <a:schemeClr val="accent1">
                    <a:lumMod val="75000"/>
                  </a:schemeClr>
                </a:solidFill>
                <a:latin typeface="Angeline Vintage" pitchFamily="2" charset="0"/>
              </a:rPr>
              <a:t>Attributes of God’s Family</a:t>
            </a:r>
          </a:p>
        </p:txBody>
      </p:sp>
      <p:sp>
        <p:nvSpPr>
          <p:cNvPr id="7" name="Content Placeholder 6">
            <a:extLst>
              <a:ext uri="{FF2B5EF4-FFF2-40B4-BE49-F238E27FC236}">
                <a16:creationId xmlns:a16="http://schemas.microsoft.com/office/drawing/2014/main" id="{59315A48-8275-4EE3-8D5B-34D049D75810}"/>
              </a:ext>
            </a:extLst>
          </p:cNvPr>
          <p:cNvSpPr>
            <a:spLocks noGrp="1"/>
          </p:cNvSpPr>
          <p:nvPr>
            <p:ph sz="half" idx="1"/>
          </p:nvPr>
        </p:nvSpPr>
        <p:spPr>
          <a:xfrm>
            <a:off x="457200" y="1953714"/>
            <a:ext cx="5143500" cy="4729595"/>
          </a:xfrm>
        </p:spPr>
        <p:txBody>
          <a:bodyPr>
            <a:normAutofit/>
          </a:bodyPr>
          <a:lstStyle/>
          <a:p>
            <a:pPr marL="0" indent="0" algn="ctr">
              <a:buNone/>
            </a:pPr>
            <a:r>
              <a:rPr lang="en-US" sz="4400" b="1" dirty="0">
                <a:solidFill>
                  <a:srgbClr val="D44117"/>
                </a:solidFill>
              </a:rPr>
              <a:t>Love</a:t>
            </a:r>
          </a:p>
          <a:p>
            <a:pPr marL="0" indent="0" algn="ctr">
              <a:buNone/>
            </a:pPr>
            <a:r>
              <a:rPr lang="en-US" sz="4400" dirty="0">
                <a:solidFill>
                  <a:srgbClr val="3A5E9C"/>
                </a:solidFill>
              </a:rPr>
              <a:t>John 13:34-35</a:t>
            </a:r>
          </a:p>
        </p:txBody>
      </p:sp>
      <p:pic>
        <p:nvPicPr>
          <p:cNvPr id="8" name="Picture 7">
            <a:extLst>
              <a:ext uri="{FF2B5EF4-FFF2-40B4-BE49-F238E27FC236}">
                <a16:creationId xmlns:a16="http://schemas.microsoft.com/office/drawing/2014/main" id="{ED53D13F-BB7A-4F16-A9D3-E86C25DD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675" y="302779"/>
            <a:ext cx="1976869" cy="1961425"/>
          </a:xfrm>
          <a:prstGeom prst="rect">
            <a:avLst/>
          </a:prstGeom>
        </p:spPr>
      </p:pic>
      <p:sp>
        <p:nvSpPr>
          <p:cNvPr id="5" name="Content Placeholder 4">
            <a:extLst>
              <a:ext uri="{FF2B5EF4-FFF2-40B4-BE49-F238E27FC236}">
                <a16:creationId xmlns:a16="http://schemas.microsoft.com/office/drawing/2014/main" id="{4444C8F4-991E-449E-8B49-1EF4D1B848A8}"/>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29837143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anim calcmode="lin" valueType="num">
                                      <p:cBhvr>
                                        <p:cTn id="13" dur="5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7199-640D-47A3-A814-C9DA58960FA6}"/>
              </a:ext>
            </a:extLst>
          </p:cNvPr>
          <p:cNvSpPr>
            <a:spLocks noGrp="1"/>
          </p:cNvSpPr>
          <p:nvPr>
            <p:ph type="title"/>
          </p:nvPr>
        </p:nvSpPr>
        <p:spPr>
          <a:xfrm>
            <a:off x="714374" y="393700"/>
            <a:ext cx="10639425" cy="1325563"/>
          </a:xfrm>
        </p:spPr>
        <p:txBody>
          <a:bodyPr>
            <a:normAutofit/>
          </a:bodyPr>
          <a:lstStyle/>
          <a:p>
            <a:r>
              <a:rPr lang="en-US" sz="6600" dirty="0">
                <a:solidFill>
                  <a:schemeClr val="accent1">
                    <a:lumMod val="75000"/>
                  </a:schemeClr>
                </a:solidFill>
                <a:latin typeface="Angeline Vintage" pitchFamily="2" charset="0"/>
              </a:rPr>
              <a:t>Attributes of God’s Family</a:t>
            </a:r>
          </a:p>
        </p:txBody>
      </p:sp>
      <p:sp>
        <p:nvSpPr>
          <p:cNvPr id="7" name="Content Placeholder 6">
            <a:extLst>
              <a:ext uri="{FF2B5EF4-FFF2-40B4-BE49-F238E27FC236}">
                <a16:creationId xmlns:a16="http://schemas.microsoft.com/office/drawing/2014/main" id="{59315A48-8275-4EE3-8D5B-34D049D75810}"/>
              </a:ext>
            </a:extLst>
          </p:cNvPr>
          <p:cNvSpPr>
            <a:spLocks noGrp="1"/>
          </p:cNvSpPr>
          <p:nvPr>
            <p:ph sz="half" idx="1"/>
          </p:nvPr>
        </p:nvSpPr>
        <p:spPr>
          <a:xfrm>
            <a:off x="457200" y="1953714"/>
            <a:ext cx="5143500" cy="4729595"/>
          </a:xfrm>
        </p:spPr>
        <p:txBody>
          <a:bodyPr>
            <a:normAutofit/>
          </a:bodyPr>
          <a:lstStyle/>
          <a:p>
            <a:pPr marL="0" indent="0" algn="ctr">
              <a:buNone/>
            </a:pPr>
            <a:r>
              <a:rPr lang="en-US" sz="4400" b="1" dirty="0">
                <a:solidFill>
                  <a:srgbClr val="D44117"/>
                </a:solidFill>
              </a:rPr>
              <a:t>Love</a:t>
            </a:r>
          </a:p>
          <a:p>
            <a:pPr marL="0" indent="0" algn="ctr">
              <a:buNone/>
            </a:pPr>
            <a:r>
              <a:rPr lang="en-US" sz="4400" dirty="0">
                <a:solidFill>
                  <a:srgbClr val="3A5E9C"/>
                </a:solidFill>
              </a:rPr>
              <a:t>John 13:34-35</a:t>
            </a:r>
          </a:p>
          <a:p>
            <a:pPr marL="0" indent="0" algn="ctr">
              <a:buNone/>
            </a:pPr>
            <a:r>
              <a:rPr lang="en-US" sz="4400" b="1" dirty="0">
                <a:solidFill>
                  <a:srgbClr val="D44117"/>
                </a:solidFill>
              </a:rPr>
              <a:t>Selflessness</a:t>
            </a:r>
          </a:p>
          <a:p>
            <a:pPr marL="0" indent="0" algn="ctr">
              <a:buNone/>
            </a:pPr>
            <a:r>
              <a:rPr lang="en-US" sz="4400" dirty="0">
                <a:solidFill>
                  <a:srgbClr val="3A5E9C"/>
                </a:solidFill>
              </a:rPr>
              <a:t>Matthew 20:20-28</a:t>
            </a:r>
          </a:p>
        </p:txBody>
      </p:sp>
      <p:pic>
        <p:nvPicPr>
          <p:cNvPr id="8" name="Picture 7">
            <a:extLst>
              <a:ext uri="{FF2B5EF4-FFF2-40B4-BE49-F238E27FC236}">
                <a16:creationId xmlns:a16="http://schemas.microsoft.com/office/drawing/2014/main" id="{ED53D13F-BB7A-4F16-A9D3-E86C25DD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675" y="302779"/>
            <a:ext cx="1976869" cy="1961425"/>
          </a:xfrm>
          <a:prstGeom prst="rect">
            <a:avLst/>
          </a:prstGeom>
        </p:spPr>
      </p:pic>
      <p:sp>
        <p:nvSpPr>
          <p:cNvPr id="5" name="Content Placeholder 4">
            <a:extLst>
              <a:ext uri="{FF2B5EF4-FFF2-40B4-BE49-F238E27FC236}">
                <a16:creationId xmlns:a16="http://schemas.microsoft.com/office/drawing/2014/main" id="{F57B868D-661E-4575-B91F-F65D5A9CEE27}"/>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13260430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2" end="2"/>
                                            </p:txEl>
                                          </p:spTgt>
                                        </p:tgtEl>
                                        <p:attrNameLst>
                                          <p:attrName>style.visibility</p:attrName>
                                        </p:attrNameLst>
                                      </p:cBhvr>
                                      <p:to>
                                        <p:strVal val="visible"/>
                                      </p:to>
                                    </p:set>
                                    <p:animEffect transition="in" filter="fade">
                                      <p:cBhvr>
                                        <p:cTn id="7" dur="500"/>
                                        <p:tgtEl>
                                          <p:spTgt spid="7">
                                            <p:txEl>
                                              <p:pRg st="2" end="2"/>
                                            </p:txEl>
                                          </p:spTgt>
                                        </p:tgtEl>
                                      </p:cBhvr>
                                    </p:animEffect>
                                    <p:anim calcmode="lin" valueType="num">
                                      <p:cBhvr>
                                        <p:cTn id="8"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3" end="3"/>
                                            </p:txEl>
                                          </p:spTgt>
                                        </p:tgtEl>
                                        <p:attrNameLst>
                                          <p:attrName>style.visibility</p:attrName>
                                        </p:attrNameLst>
                                      </p:cBhvr>
                                      <p:to>
                                        <p:strVal val="visible"/>
                                      </p:to>
                                    </p:set>
                                    <p:animEffect transition="in" filter="fade">
                                      <p:cBhvr>
                                        <p:cTn id="12" dur="500"/>
                                        <p:tgtEl>
                                          <p:spTgt spid="7">
                                            <p:txEl>
                                              <p:pRg st="3" end="3"/>
                                            </p:txEl>
                                          </p:spTgt>
                                        </p:tgtEl>
                                      </p:cBhvr>
                                    </p:animEffect>
                                    <p:anim calcmode="lin" valueType="num">
                                      <p:cBhvr>
                                        <p:cTn id="13" dur="5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7199-640D-47A3-A814-C9DA58960FA6}"/>
              </a:ext>
            </a:extLst>
          </p:cNvPr>
          <p:cNvSpPr>
            <a:spLocks noGrp="1"/>
          </p:cNvSpPr>
          <p:nvPr>
            <p:ph type="title"/>
          </p:nvPr>
        </p:nvSpPr>
        <p:spPr>
          <a:xfrm>
            <a:off x="714374" y="393700"/>
            <a:ext cx="10639425" cy="1325563"/>
          </a:xfrm>
        </p:spPr>
        <p:txBody>
          <a:bodyPr>
            <a:normAutofit/>
          </a:bodyPr>
          <a:lstStyle/>
          <a:p>
            <a:r>
              <a:rPr lang="en-US" sz="6600" dirty="0">
                <a:solidFill>
                  <a:schemeClr val="accent1">
                    <a:lumMod val="75000"/>
                  </a:schemeClr>
                </a:solidFill>
                <a:latin typeface="Angeline Vintage" pitchFamily="2" charset="0"/>
              </a:rPr>
              <a:t>Attributes of God’s Family</a:t>
            </a:r>
          </a:p>
        </p:txBody>
      </p:sp>
      <p:sp>
        <p:nvSpPr>
          <p:cNvPr id="7" name="Content Placeholder 6">
            <a:extLst>
              <a:ext uri="{FF2B5EF4-FFF2-40B4-BE49-F238E27FC236}">
                <a16:creationId xmlns:a16="http://schemas.microsoft.com/office/drawing/2014/main" id="{59315A48-8275-4EE3-8D5B-34D049D75810}"/>
              </a:ext>
            </a:extLst>
          </p:cNvPr>
          <p:cNvSpPr>
            <a:spLocks noGrp="1"/>
          </p:cNvSpPr>
          <p:nvPr>
            <p:ph sz="half" idx="1"/>
          </p:nvPr>
        </p:nvSpPr>
        <p:spPr>
          <a:xfrm>
            <a:off x="457200" y="1953714"/>
            <a:ext cx="5143500" cy="4729595"/>
          </a:xfrm>
        </p:spPr>
        <p:txBody>
          <a:bodyPr>
            <a:normAutofit/>
          </a:bodyPr>
          <a:lstStyle/>
          <a:p>
            <a:pPr marL="0" indent="0" algn="ctr">
              <a:buNone/>
            </a:pPr>
            <a:r>
              <a:rPr lang="en-US" sz="4400" b="1" dirty="0">
                <a:solidFill>
                  <a:srgbClr val="D44117"/>
                </a:solidFill>
              </a:rPr>
              <a:t>Love</a:t>
            </a:r>
          </a:p>
          <a:p>
            <a:pPr marL="0" indent="0" algn="ctr">
              <a:buNone/>
            </a:pPr>
            <a:r>
              <a:rPr lang="en-US" sz="4400" dirty="0">
                <a:solidFill>
                  <a:srgbClr val="3A5E9C"/>
                </a:solidFill>
              </a:rPr>
              <a:t>John 13:34-35</a:t>
            </a:r>
          </a:p>
          <a:p>
            <a:pPr marL="0" indent="0" algn="ctr">
              <a:buNone/>
            </a:pPr>
            <a:r>
              <a:rPr lang="en-US" sz="4400" b="1" dirty="0">
                <a:solidFill>
                  <a:srgbClr val="D44117"/>
                </a:solidFill>
              </a:rPr>
              <a:t>Selflessness</a:t>
            </a:r>
          </a:p>
          <a:p>
            <a:pPr marL="0" indent="0" algn="ctr">
              <a:buNone/>
            </a:pPr>
            <a:r>
              <a:rPr lang="en-US" sz="4400" dirty="0">
                <a:solidFill>
                  <a:srgbClr val="3A5E9C"/>
                </a:solidFill>
              </a:rPr>
              <a:t>Matthew 20:20-28</a:t>
            </a:r>
          </a:p>
          <a:p>
            <a:pPr marL="0" indent="0" algn="ctr">
              <a:buNone/>
            </a:pPr>
            <a:r>
              <a:rPr lang="en-US" sz="4400" b="1" dirty="0">
                <a:solidFill>
                  <a:srgbClr val="D44117"/>
                </a:solidFill>
              </a:rPr>
              <a:t>Unity</a:t>
            </a:r>
          </a:p>
          <a:p>
            <a:pPr marL="0" indent="0" algn="ctr">
              <a:buNone/>
            </a:pPr>
            <a:r>
              <a:rPr lang="en-US" sz="4400" dirty="0">
                <a:solidFill>
                  <a:srgbClr val="3A5E9C"/>
                </a:solidFill>
              </a:rPr>
              <a:t>John 17:20-21</a:t>
            </a:r>
          </a:p>
        </p:txBody>
      </p:sp>
      <p:pic>
        <p:nvPicPr>
          <p:cNvPr id="8" name="Picture 7">
            <a:extLst>
              <a:ext uri="{FF2B5EF4-FFF2-40B4-BE49-F238E27FC236}">
                <a16:creationId xmlns:a16="http://schemas.microsoft.com/office/drawing/2014/main" id="{ED53D13F-BB7A-4F16-A9D3-E86C25DD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675" y="302779"/>
            <a:ext cx="1976869" cy="1961425"/>
          </a:xfrm>
          <a:prstGeom prst="rect">
            <a:avLst/>
          </a:prstGeom>
        </p:spPr>
      </p:pic>
      <p:sp>
        <p:nvSpPr>
          <p:cNvPr id="5" name="Content Placeholder 4">
            <a:extLst>
              <a:ext uri="{FF2B5EF4-FFF2-40B4-BE49-F238E27FC236}">
                <a16:creationId xmlns:a16="http://schemas.microsoft.com/office/drawing/2014/main" id="{CDB10628-1604-4E06-9E75-EA8D64BD06CA}"/>
              </a:ext>
            </a:extLst>
          </p:cNvPr>
          <p:cNvSpPr>
            <a:spLocks noGrp="1"/>
          </p:cNvSpPr>
          <p:nvPr>
            <p:ph sz="half" idx="2"/>
          </p:nvPr>
        </p:nvSpPr>
        <p:spPr/>
        <p:txBody>
          <a:bodyPr/>
          <a:lstStyle/>
          <a:p>
            <a:endParaRPr lang="en-US"/>
          </a:p>
        </p:txBody>
      </p:sp>
    </p:spTree>
    <p:extLst>
      <p:ext uri="{BB962C8B-B14F-4D97-AF65-F5344CB8AC3E}">
        <p14:creationId xmlns:p14="http://schemas.microsoft.com/office/powerpoint/2010/main" val="41061060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animEffect transition="in" filter="fade">
                                      <p:cBhvr>
                                        <p:cTn id="7" dur="500"/>
                                        <p:tgtEl>
                                          <p:spTgt spid="7">
                                            <p:txEl>
                                              <p:pRg st="4" end="4"/>
                                            </p:txEl>
                                          </p:spTgt>
                                        </p:tgtEl>
                                      </p:cBhvr>
                                    </p:animEffect>
                                    <p:anim calcmode="lin" valueType="num">
                                      <p:cBhvr>
                                        <p:cTn id="8" dur="5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xEl>
                                              <p:pRg st="5" end="5"/>
                                            </p:txEl>
                                          </p:spTgt>
                                        </p:tgtEl>
                                        <p:attrNameLst>
                                          <p:attrName>style.visibility</p:attrName>
                                        </p:attrNameLst>
                                      </p:cBhvr>
                                      <p:to>
                                        <p:strVal val="visible"/>
                                      </p:to>
                                    </p:set>
                                    <p:animEffect transition="in" filter="fade">
                                      <p:cBhvr>
                                        <p:cTn id="12" dur="500"/>
                                        <p:tgtEl>
                                          <p:spTgt spid="7">
                                            <p:txEl>
                                              <p:pRg st="5" end="5"/>
                                            </p:txEl>
                                          </p:spTgt>
                                        </p:tgtEl>
                                      </p:cBhvr>
                                    </p:animEffect>
                                    <p:anim calcmode="lin" valueType="num">
                                      <p:cBhvr>
                                        <p:cTn id="13" dur="5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7199-640D-47A3-A814-C9DA58960FA6}"/>
              </a:ext>
            </a:extLst>
          </p:cNvPr>
          <p:cNvSpPr>
            <a:spLocks noGrp="1"/>
          </p:cNvSpPr>
          <p:nvPr>
            <p:ph type="title"/>
          </p:nvPr>
        </p:nvSpPr>
        <p:spPr>
          <a:xfrm>
            <a:off x="714374" y="393700"/>
            <a:ext cx="10639425" cy="1325563"/>
          </a:xfrm>
        </p:spPr>
        <p:txBody>
          <a:bodyPr>
            <a:normAutofit/>
          </a:bodyPr>
          <a:lstStyle/>
          <a:p>
            <a:r>
              <a:rPr lang="en-US" sz="6600" dirty="0">
                <a:solidFill>
                  <a:schemeClr val="accent1">
                    <a:lumMod val="75000"/>
                  </a:schemeClr>
                </a:solidFill>
                <a:latin typeface="Angeline Vintage" pitchFamily="2" charset="0"/>
              </a:rPr>
              <a:t>Attributes of God’s Family</a:t>
            </a:r>
          </a:p>
        </p:txBody>
      </p:sp>
      <p:sp>
        <p:nvSpPr>
          <p:cNvPr id="7" name="Content Placeholder 6">
            <a:extLst>
              <a:ext uri="{FF2B5EF4-FFF2-40B4-BE49-F238E27FC236}">
                <a16:creationId xmlns:a16="http://schemas.microsoft.com/office/drawing/2014/main" id="{59315A48-8275-4EE3-8D5B-34D049D75810}"/>
              </a:ext>
            </a:extLst>
          </p:cNvPr>
          <p:cNvSpPr>
            <a:spLocks noGrp="1"/>
          </p:cNvSpPr>
          <p:nvPr>
            <p:ph sz="half" idx="1"/>
          </p:nvPr>
        </p:nvSpPr>
        <p:spPr>
          <a:xfrm>
            <a:off x="457200" y="1953714"/>
            <a:ext cx="5143500" cy="4729595"/>
          </a:xfrm>
        </p:spPr>
        <p:txBody>
          <a:bodyPr>
            <a:normAutofit/>
          </a:bodyPr>
          <a:lstStyle/>
          <a:p>
            <a:pPr marL="0" indent="0" algn="ctr">
              <a:buNone/>
            </a:pPr>
            <a:r>
              <a:rPr lang="en-US" sz="4400" b="1" dirty="0">
                <a:solidFill>
                  <a:srgbClr val="D44117"/>
                </a:solidFill>
              </a:rPr>
              <a:t>Love</a:t>
            </a:r>
          </a:p>
          <a:p>
            <a:pPr marL="0" indent="0" algn="ctr">
              <a:buNone/>
            </a:pPr>
            <a:r>
              <a:rPr lang="en-US" sz="4400" dirty="0">
                <a:solidFill>
                  <a:srgbClr val="3A5E9C"/>
                </a:solidFill>
              </a:rPr>
              <a:t>John 13:34-35</a:t>
            </a:r>
          </a:p>
          <a:p>
            <a:pPr marL="0" indent="0" algn="ctr">
              <a:buNone/>
            </a:pPr>
            <a:r>
              <a:rPr lang="en-US" sz="4400" b="1" dirty="0">
                <a:solidFill>
                  <a:srgbClr val="D44117"/>
                </a:solidFill>
              </a:rPr>
              <a:t>Selflessness</a:t>
            </a:r>
          </a:p>
          <a:p>
            <a:pPr marL="0" indent="0" algn="ctr">
              <a:buNone/>
            </a:pPr>
            <a:r>
              <a:rPr lang="en-US" sz="4400" dirty="0">
                <a:solidFill>
                  <a:srgbClr val="3A5E9C"/>
                </a:solidFill>
              </a:rPr>
              <a:t>Matthew 20:20-28</a:t>
            </a:r>
          </a:p>
          <a:p>
            <a:pPr marL="0" indent="0" algn="ctr">
              <a:buNone/>
            </a:pPr>
            <a:r>
              <a:rPr lang="en-US" sz="4400" b="1" dirty="0">
                <a:solidFill>
                  <a:srgbClr val="D44117"/>
                </a:solidFill>
              </a:rPr>
              <a:t>Unity</a:t>
            </a:r>
          </a:p>
          <a:p>
            <a:pPr marL="0" indent="0" algn="ctr">
              <a:buNone/>
            </a:pPr>
            <a:r>
              <a:rPr lang="en-US" sz="4400" dirty="0">
                <a:solidFill>
                  <a:srgbClr val="3A5E9C"/>
                </a:solidFill>
              </a:rPr>
              <a:t>John 17:20-21</a:t>
            </a:r>
          </a:p>
        </p:txBody>
      </p:sp>
      <p:sp>
        <p:nvSpPr>
          <p:cNvPr id="3" name="Content Placeholder 2">
            <a:extLst>
              <a:ext uri="{FF2B5EF4-FFF2-40B4-BE49-F238E27FC236}">
                <a16:creationId xmlns:a16="http://schemas.microsoft.com/office/drawing/2014/main" id="{79641DAC-0A0C-48F1-ADDC-F544E1DABFD4}"/>
              </a:ext>
            </a:extLst>
          </p:cNvPr>
          <p:cNvSpPr>
            <a:spLocks noGrp="1"/>
          </p:cNvSpPr>
          <p:nvPr>
            <p:ph sz="half" idx="2"/>
          </p:nvPr>
        </p:nvSpPr>
        <p:spPr>
          <a:xfrm>
            <a:off x="5600700" y="1937949"/>
            <a:ext cx="5143500" cy="4729596"/>
          </a:xfrm>
        </p:spPr>
        <p:txBody>
          <a:bodyPr>
            <a:normAutofit/>
          </a:bodyPr>
          <a:lstStyle/>
          <a:p>
            <a:pPr marL="0" indent="0" algn="ctr">
              <a:buNone/>
            </a:pPr>
            <a:r>
              <a:rPr lang="en-US" sz="4400" b="1" dirty="0">
                <a:solidFill>
                  <a:srgbClr val="D44117"/>
                </a:solidFill>
              </a:rPr>
              <a:t>Affection</a:t>
            </a:r>
          </a:p>
          <a:p>
            <a:pPr marL="0" indent="0" algn="ctr">
              <a:buNone/>
            </a:pPr>
            <a:r>
              <a:rPr lang="en-US" sz="4400" dirty="0">
                <a:solidFill>
                  <a:srgbClr val="3A5E9C"/>
                </a:solidFill>
              </a:rPr>
              <a:t>John 21:15-17</a:t>
            </a:r>
          </a:p>
        </p:txBody>
      </p:sp>
      <p:pic>
        <p:nvPicPr>
          <p:cNvPr id="8" name="Picture 7">
            <a:extLst>
              <a:ext uri="{FF2B5EF4-FFF2-40B4-BE49-F238E27FC236}">
                <a16:creationId xmlns:a16="http://schemas.microsoft.com/office/drawing/2014/main" id="{ED53D13F-BB7A-4F16-A9D3-E86C25DD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675" y="302779"/>
            <a:ext cx="1976869" cy="1961425"/>
          </a:xfrm>
          <a:prstGeom prst="rect">
            <a:avLst/>
          </a:prstGeom>
        </p:spPr>
      </p:pic>
    </p:spTree>
    <p:extLst>
      <p:ext uri="{BB962C8B-B14F-4D97-AF65-F5344CB8AC3E}">
        <p14:creationId xmlns:p14="http://schemas.microsoft.com/office/powerpoint/2010/main" val="1208640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anim calcmode="lin" valueType="num">
                                      <p:cBhvr>
                                        <p:cTn id="8"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anim calcmode="lin" valueType="num">
                                      <p:cBhvr>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7199-640D-47A3-A814-C9DA58960FA6}"/>
              </a:ext>
            </a:extLst>
          </p:cNvPr>
          <p:cNvSpPr>
            <a:spLocks noGrp="1"/>
          </p:cNvSpPr>
          <p:nvPr>
            <p:ph type="title"/>
          </p:nvPr>
        </p:nvSpPr>
        <p:spPr>
          <a:xfrm>
            <a:off x="714374" y="393700"/>
            <a:ext cx="10639425" cy="1325563"/>
          </a:xfrm>
        </p:spPr>
        <p:txBody>
          <a:bodyPr>
            <a:normAutofit/>
          </a:bodyPr>
          <a:lstStyle/>
          <a:p>
            <a:r>
              <a:rPr lang="en-US" sz="6600" dirty="0">
                <a:solidFill>
                  <a:schemeClr val="accent1">
                    <a:lumMod val="75000"/>
                  </a:schemeClr>
                </a:solidFill>
                <a:latin typeface="Angeline Vintage" pitchFamily="2" charset="0"/>
              </a:rPr>
              <a:t>Attributes of God’s Family</a:t>
            </a:r>
          </a:p>
        </p:txBody>
      </p:sp>
      <p:sp>
        <p:nvSpPr>
          <p:cNvPr id="7" name="Content Placeholder 6">
            <a:extLst>
              <a:ext uri="{FF2B5EF4-FFF2-40B4-BE49-F238E27FC236}">
                <a16:creationId xmlns:a16="http://schemas.microsoft.com/office/drawing/2014/main" id="{59315A48-8275-4EE3-8D5B-34D049D75810}"/>
              </a:ext>
            </a:extLst>
          </p:cNvPr>
          <p:cNvSpPr>
            <a:spLocks noGrp="1"/>
          </p:cNvSpPr>
          <p:nvPr>
            <p:ph sz="half" idx="1"/>
          </p:nvPr>
        </p:nvSpPr>
        <p:spPr>
          <a:xfrm>
            <a:off x="457200" y="1953714"/>
            <a:ext cx="5143500" cy="4729595"/>
          </a:xfrm>
        </p:spPr>
        <p:txBody>
          <a:bodyPr>
            <a:normAutofit/>
          </a:bodyPr>
          <a:lstStyle/>
          <a:p>
            <a:pPr marL="0" indent="0" algn="ctr">
              <a:buNone/>
            </a:pPr>
            <a:r>
              <a:rPr lang="en-US" sz="4400" b="1" dirty="0">
                <a:solidFill>
                  <a:srgbClr val="D44117"/>
                </a:solidFill>
              </a:rPr>
              <a:t>Love</a:t>
            </a:r>
          </a:p>
          <a:p>
            <a:pPr marL="0" indent="0" algn="ctr">
              <a:buNone/>
            </a:pPr>
            <a:r>
              <a:rPr lang="en-US" sz="4400" dirty="0">
                <a:solidFill>
                  <a:srgbClr val="3A5E9C"/>
                </a:solidFill>
              </a:rPr>
              <a:t>John 13:34-35</a:t>
            </a:r>
          </a:p>
          <a:p>
            <a:pPr marL="0" indent="0" algn="ctr">
              <a:buNone/>
            </a:pPr>
            <a:r>
              <a:rPr lang="en-US" sz="4400" b="1" dirty="0">
                <a:solidFill>
                  <a:srgbClr val="D44117"/>
                </a:solidFill>
              </a:rPr>
              <a:t>Selflessness</a:t>
            </a:r>
          </a:p>
          <a:p>
            <a:pPr marL="0" indent="0" algn="ctr">
              <a:buNone/>
            </a:pPr>
            <a:r>
              <a:rPr lang="en-US" sz="4400" dirty="0">
                <a:solidFill>
                  <a:srgbClr val="3A5E9C"/>
                </a:solidFill>
              </a:rPr>
              <a:t>Matthew 20:20-28</a:t>
            </a:r>
          </a:p>
          <a:p>
            <a:pPr marL="0" indent="0" algn="ctr">
              <a:buNone/>
            </a:pPr>
            <a:r>
              <a:rPr lang="en-US" sz="4400" b="1" dirty="0">
                <a:solidFill>
                  <a:srgbClr val="D44117"/>
                </a:solidFill>
              </a:rPr>
              <a:t>Unity</a:t>
            </a:r>
          </a:p>
          <a:p>
            <a:pPr marL="0" indent="0" algn="ctr">
              <a:buNone/>
            </a:pPr>
            <a:r>
              <a:rPr lang="en-US" sz="4400" dirty="0">
                <a:solidFill>
                  <a:srgbClr val="3A5E9C"/>
                </a:solidFill>
              </a:rPr>
              <a:t>John 17:20-21</a:t>
            </a:r>
          </a:p>
        </p:txBody>
      </p:sp>
      <p:sp>
        <p:nvSpPr>
          <p:cNvPr id="3" name="Content Placeholder 2">
            <a:extLst>
              <a:ext uri="{FF2B5EF4-FFF2-40B4-BE49-F238E27FC236}">
                <a16:creationId xmlns:a16="http://schemas.microsoft.com/office/drawing/2014/main" id="{79641DAC-0A0C-48F1-ADDC-F544E1DABFD4}"/>
              </a:ext>
            </a:extLst>
          </p:cNvPr>
          <p:cNvSpPr>
            <a:spLocks noGrp="1"/>
          </p:cNvSpPr>
          <p:nvPr>
            <p:ph sz="half" idx="2"/>
          </p:nvPr>
        </p:nvSpPr>
        <p:spPr>
          <a:xfrm>
            <a:off x="5600700" y="1937949"/>
            <a:ext cx="5143500" cy="4729596"/>
          </a:xfrm>
        </p:spPr>
        <p:txBody>
          <a:bodyPr>
            <a:normAutofit/>
          </a:bodyPr>
          <a:lstStyle/>
          <a:p>
            <a:pPr marL="0" indent="0" algn="ctr">
              <a:buNone/>
            </a:pPr>
            <a:r>
              <a:rPr lang="en-US" sz="4400" b="1" dirty="0">
                <a:solidFill>
                  <a:srgbClr val="D44117"/>
                </a:solidFill>
              </a:rPr>
              <a:t>Affection</a:t>
            </a:r>
          </a:p>
          <a:p>
            <a:pPr marL="0" indent="0" algn="ctr">
              <a:buNone/>
            </a:pPr>
            <a:r>
              <a:rPr lang="en-US" sz="4400" dirty="0">
                <a:solidFill>
                  <a:srgbClr val="3A5E9C"/>
                </a:solidFill>
              </a:rPr>
              <a:t>John 21:15-17</a:t>
            </a:r>
          </a:p>
          <a:p>
            <a:pPr marL="0" indent="0" algn="ctr">
              <a:buNone/>
            </a:pPr>
            <a:r>
              <a:rPr lang="en-US" sz="4400" b="1" dirty="0">
                <a:solidFill>
                  <a:srgbClr val="D44117"/>
                </a:solidFill>
              </a:rPr>
              <a:t>Dependability</a:t>
            </a:r>
          </a:p>
          <a:p>
            <a:pPr marL="0" indent="0" algn="ctr">
              <a:buNone/>
            </a:pPr>
            <a:r>
              <a:rPr lang="en-US" sz="4400" dirty="0">
                <a:solidFill>
                  <a:srgbClr val="3A5E9C"/>
                </a:solidFill>
              </a:rPr>
              <a:t>Mark 4:20</a:t>
            </a:r>
          </a:p>
        </p:txBody>
      </p:sp>
      <p:pic>
        <p:nvPicPr>
          <p:cNvPr id="8" name="Picture 7">
            <a:extLst>
              <a:ext uri="{FF2B5EF4-FFF2-40B4-BE49-F238E27FC236}">
                <a16:creationId xmlns:a16="http://schemas.microsoft.com/office/drawing/2014/main" id="{ED53D13F-BB7A-4F16-A9D3-E86C25DD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675" y="302779"/>
            <a:ext cx="1976869" cy="1961425"/>
          </a:xfrm>
          <a:prstGeom prst="rect">
            <a:avLst/>
          </a:prstGeom>
        </p:spPr>
      </p:pic>
    </p:spTree>
    <p:extLst>
      <p:ext uri="{BB962C8B-B14F-4D97-AF65-F5344CB8AC3E}">
        <p14:creationId xmlns:p14="http://schemas.microsoft.com/office/powerpoint/2010/main" val="28754113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anim calcmode="lin" valueType="num">
                                      <p:cBhvr>
                                        <p:cTn id="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2" end="2"/>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anim calcmode="lin" valueType="num">
                                      <p:cBhvr>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7199-640D-47A3-A814-C9DA58960FA6}"/>
              </a:ext>
            </a:extLst>
          </p:cNvPr>
          <p:cNvSpPr>
            <a:spLocks noGrp="1"/>
          </p:cNvSpPr>
          <p:nvPr>
            <p:ph type="title"/>
          </p:nvPr>
        </p:nvSpPr>
        <p:spPr>
          <a:xfrm>
            <a:off x="714374" y="393700"/>
            <a:ext cx="10639425" cy="1325563"/>
          </a:xfrm>
        </p:spPr>
        <p:txBody>
          <a:bodyPr>
            <a:normAutofit/>
          </a:bodyPr>
          <a:lstStyle/>
          <a:p>
            <a:r>
              <a:rPr lang="en-US" sz="6600" dirty="0">
                <a:solidFill>
                  <a:schemeClr val="accent1">
                    <a:lumMod val="75000"/>
                  </a:schemeClr>
                </a:solidFill>
                <a:latin typeface="Angeline Vintage" pitchFamily="2" charset="0"/>
              </a:rPr>
              <a:t>Attributes of God’s Family</a:t>
            </a:r>
          </a:p>
        </p:txBody>
      </p:sp>
      <p:sp>
        <p:nvSpPr>
          <p:cNvPr id="7" name="Content Placeholder 6">
            <a:extLst>
              <a:ext uri="{FF2B5EF4-FFF2-40B4-BE49-F238E27FC236}">
                <a16:creationId xmlns:a16="http://schemas.microsoft.com/office/drawing/2014/main" id="{59315A48-8275-4EE3-8D5B-34D049D75810}"/>
              </a:ext>
            </a:extLst>
          </p:cNvPr>
          <p:cNvSpPr>
            <a:spLocks noGrp="1"/>
          </p:cNvSpPr>
          <p:nvPr>
            <p:ph sz="half" idx="1"/>
          </p:nvPr>
        </p:nvSpPr>
        <p:spPr>
          <a:xfrm>
            <a:off x="457200" y="1953714"/>
            <a:ext cx="5143500" cy="4729595"/>
          </a:xfrm>
        </p:spPr>
        <p:txBody>
          <a:bodyPr>
            <a:normAutofit/>
          </a:bodyPr>
          <a:lstStyle/>
          <a:p>
            <a:pPr marL="0" indent="0" algn="ctr">
              <a:buNone/>
            </a:pPr>
            <a:r>
              <a:rPr lang="en-US" sz="4400" b="1" dirty="0">
                <a:solidFill>
                  <a:srgbClr val="D44117"/>
                </a:solidFill>
              </a:rPr>
              <a:t>Love</a:t>
            </a:r>
          </a:p>
          <a:p>
            <a:pPr marL="0" indent="0" algn="ctr">
              <a:buNone/>
            </a:pPr>
            <a:r>
              <a:rPr lang="en-US" sz="4400" dirty="0">
                <a:solidFill>
                  <a:srgbClr val="3A5E9C"/>
                </a:solidFill>
              </a:rPr>
              <a:t>John 13:34-35</a:t>
            </a:r>
          </a:p>
          <a:p>
            <a:pPr marL="0" indent="0" algn="ctr">
              <a:buNone/>
            </a:pPr>
            <a:r>
              <a:rPr lang="en-US" sz="4400" b="1" dirty="0">
                <a:solidFill>
                  <a:srgbClr val="D44117"/>
                </a:solidFill>
              </a:rPr>
              <a:t>Selflessness</a:t>
            </a:r>
          </a:p>
          <a:p>
            <a:pPr marL="0" indent="0" algn="ctr">
              <a:buNone/>
            </a:pPr>
            <a:r>
              <a:rPr lang="en-US" sz="4400" dirty="0">
                <a:solidFill>
                  <a:srgbClr val="3A5E9C"/>
                </a:solidFill>
              </a:rPr>
              <a:t>Matthew 20:20-28</a:t>
            </a:r>
          </a:p>
          <a:p>
            <a:pPr marL="0" indent="0" algn="ctr">
              <a:buNone/>
            </a:pPr>
            <a:r>
              <a:rPr lang="en-US" sz="4400" b="1" dirty="0">
                <a:solidFill>
                  <a:srgbClr val="D44117"/>
                </a:solidFill>
              </a:rPr>
              <a:t>Unity</a:t>
            </a:r>
          </a:p>
          <a:p>
            <a:pPr marL="0" indent="0" algn="ctr">
              <a:buNone/>
            </a:pPr>
            <a:r>
              <a:rPr lang="en-US" sz="4400" dirty="0">
                <a:solidFill>
                  <a:srgbClr val="3A5E9C"/>
                </a:solidFill>
              </a:rPr>
              <a:t>John 17:20-21</a:t>
            </a:r>
          </a:p>
        </p:txBody>
      </p:sp>
      <p:sp>
        <p:nvSpPr>
          <p:cNvPr id="3" name="Content Placeholder 2">
            <a:extLst>
              <a:ext uri="{FF2B5EF4-FFF2-40B4-BE49-F238E27FC236}">
                <a16:creationId xmlns:a16="http://schemas.microsoft.com/office/drawing/2014/main" id="{79641DAC-0A0C-48F1-ADDC-F544E1DABFD4}"/>
              </a:ext>
            </a:extLst>
          </p:cNvPr>
          <p:cNvSpPr>
            <a:spLocks noGrp="1"/>
          </p:cNvSpPr>
          <p:nvPr>
            <p:ph sz="half" idx="2"/>
          </p:nvPr>
        </p:nvSpPr>
        <p:spPr>
          <a:xfrm>
            <a:off x="5600700" y="1937949"/>
            <a:ext cx="5143500" cy="4729596"/>
          </a:xfrm>
        </p:spPr>
        <p:txBody>
          <a:bodyPr>
            <a:normAutofit/>
          </a:bodyPr>
          <a:lstStyle/>
          <a:p>
            <a:pPr marL="0" indent="0" algn="ctr">
              <a:buNone/>
            </a:pPr>
            <a:r>
              <a:rPr lang="en-US" sz="4400" b="1" dirty="0">
                <a:solidFill>
                  <a:srgbClr val="D44117"/>
                </a:solidFill>
              </a:rPr>
              <a:t>Affection</a:t>
            </a:r>
          </a:p>
          <a:p>
            <a:pPr marL="0" indent="0" algn="ctr">
              <a:buNone/>
            </a:pPr>
            <a:r>
              <a:rPr lang="en-US" sz="4400" dirty="0">
                <a:solidFill>
                  <a:srgbClr val="3A5E9C"/>
                </a:solidFill>
              </a:rPr>
              <a:t>John 21:15-17</a:t>
            </a:r>
          </a:p>
          <a:p>
            <a:pPr marL="0" indent="0" algn="ctr">
              <a:buNone/>
            </a:pPr>
            <a:r>
              <a:rPr lang="en-US" sz="4400" b="1" dirty="0">
                <a:solidFill>
                  <a:srgbClr val="D44117"/>
                </a:solidFill>
              </a:rPr>
              <a:t>Dependability</a:t>
            </a:r>
          </a:p>
          <a:p>
            <a:pPr marL="0" indent="0" algn="ctr">
              <a:buNone/>
            </a:pPr>
            <a:r>
              <a:rPr lang="en-US" sz="4400" dirty="0">
                <a:solidFill>
                  <a:srgbClr val="3A5E9C"/>
                </a:solidFill>
              </a:rPr>
              <a:t>Mark 4:20</a:t>
            </a:r>
          </a:p>
          <a:p>
            <a:pPr marL="0" indent="0" algn="ctr">
              <a:buNone/>
            </a:pPr>
            <a:r>
              <a:rPr lang="en-US" sz="4400" b="1" dirty="0">
                <a:solidFill>
                  <a:srgbClr val="D44117"/>
                </a:solidFill>
              </a:rPr>
              <a:t>Encouragement</a:t>
            </a:r>
          </a:p>
          <a:p>
            <a:pPr marL="0" indent="0" algn="ctr">
              <a:buNone/>
            </a:pPr>
            <a:r>
              <a:rPr lang="en-US" sz="4400" dirty="0">
                <a:solidFill>
                  <a:srgbClr val="3A5E9C"/>
                </a:solidFill>
              </a:rPr>
              <a:t>Matthew 10:40-42</a:t>
            </a:r>
          </a:p>
        </p:txBody>
      </p:sp>
      <p:pic>
        <p:nvPicPr>
          <p:cNvPr id="8" name="Picture 7">
            <a:extLst>
              <a:ext uri="{FF2B5EF4-FFF2-40B4-BE49-F238E27FC236}">
                <a16:creationId xmlns:a16="http://schemas.microsoft.com/office/drawing/2014/main" id="{ED53D13F-BB7A-4F16-A9D3-E86C25DD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72675" y="302779"/>
            <a:ext cx="1976869" cy="1961425"/>
          </a:xfrm>
          <a:prstGeom prst="rect">
            <a:avLst/>
          </a:prstGeom>
        </p:spPr>
      </p:pic>
    </p:spTree>
    <p:extLst>
      <p:ext uri="{BB962C8B-B14F-4D97-AF65-F5344CB8AC3E}">
        <p14:creationId xmlns:p14="http://schemas.microsoft.com/office/powerpoint/2010/main" val="34486753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500"/>
                                        <p:tgtEl>
                                          <p:spTgt spid="3">
                                            <p:txEl>
                                              <p:pRg st="4" end="4"/>
                                            </p:txEl>
                                          </p:spTgt>
                                        </p:tgtEl>
                                      </p:cBhvr>
                                    </p:animEffect>
                                    <p:anim calcmode="lin" valueType="num">
                                      <p:cBhvr>
                                        <p:cTn id="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500" fill="hold"/>
                                        <p:tgtEl>
                                          <p:spTgt spid="3">
                                            <p:txEl>
                                              <p:pRg st="4" end="4"/>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5" end="5"/>
                                            </p:txEl>
                                          </p:spTgt>
                                        </p:tgtEl>
                                        <p:attrNameLst>
                                          <p:attrName>style.visibility</p:attrName>
                                        </p:attrNameLst>
                                      </p:cBhvr>
                                      <p:to>
                                        <p:strVal val="visible"/>
                                      </p:to>
                                    </p:set>
                                    <p:animEffect transition="in" filter="fade">
                                      <p:cBhvr>
                                        <p:cTn id="12" dur="500"/>
                                        <p:tgtEl>
                                          <p:spTgt spid="3">
                                            <p:txEl>
                                              <p:pRg st="5" end="5"/>
                                            </p:txEl>
                                          </p:spTgt>
                                        </p:tgtEl>
                                      </p:cBhvr>
                                    </p:animEffect>
                                    <p:anim calcmode="lin" valueType="num">
                                      <p:cBhvr>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4" dur="5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F67199-640D-47A3-A814-C9DA58960FA6}"/>
              </a:ext>
            </a:extLst>
          </p:cNvPr>
          <p:cNvSpPr>
            <a:spLocks noGrp="1"/>
          </p:cNvSpPr>
          <p:nvPr>
            <p:ph type="title"/>
          </p:nvPr>
        </p:nvSpPr>
        <p:spPr>
          <a:xfrm>
            <a:off x="0" y="365125"/>
            <a:ext cx="5710709" cy="1325563"/>
          </a:xfrm>
        </p:spPr>
        <p:txBody>
          <a:bodyPr>
            <a:normAutofit/>
          </a:bodyPr>
          <a:lstStyle/>
          <a:p>
            <a:pPr algn="ctr"/>
            <a:r>
              <a:rPr lang="en-US" sz="6600" dirty="0">
                <a:solidFill>
                  <a:schemeClr val="accent1">
                    <a:lumMod val="75000"/>
                  </a:schemeClr>
                </a:solidFill>
                <a:latin typeface="Angeline Vintage" pitchFamily="2" charset="0"/>
              </a:rPr>
              <a:t>Conclusion</a:t>
            </a:r>
          </a:p>
        </p:txBody>
      </p:sp>
      <p:sp>
        <p:nvSpPr>
          <p:cNvPr id="7" name="Content Placeholder 6">
            <a:extLst>
              <a:ext uri="{FF2B5EF4-FFF2-40B4-BE49-F238E27FC236}">
                <a16:creationId xmlns:a16="http://schemas.microsoft.com/office/drawing/2014/main" id="{59315A48-8275-4EE3-8D5B-34D049D75810}"/>
              </a:ext>
            </a:extLst>
          </p:cNvPr>
          <p:cNvSpPr>
            <a:spLocks noGrp="1"/>
          </p:cNvSpPr>
          <p:nvPr>
            <p:ph idx="1"/>
          </p:nvPr>
        </p:nvSpPr>
        <p:spPr>
          <a:xfrm>
            <a:off x="520262" y="1825625"/>
            <a:ext cx="4666593" cy="4667250"/>
          </a:xfrm>
        </p:spPr>
        <p:txBody>
          <a:bodyPr>
            <a:normAutofit/>
          </a:bodyPr>
          <a:lstStyle/>
          <a:p>
            <a:pPr marL="0" indent="0" algn="ctr">
              <a:buNone/>
            </a:pPr>
            <a:r>
              <a:rPr lang="en-US" sz="4400" b="1" dirty="0">
                <a:solidFill>
                  <a:srgbClr val="D44117"/>
                </a:solidFill>
              </a:rPr>
              <a:t>Are we as brothers and sisters in Christ acting as the family of God?</a:t>
            </a:r>
          </a:p>
          <a:p>
            <a:pPr marL="0" indent="0" algn="ctr">
              <a:buNone/>
            </a:pPr>
            <a:endParaRPr lang="en-US" sz="2400" b="1" dirty="0">
              <a:solidFill>
                <a:srgbClr val="D44117"/>
              </a:solidFill>
            </a:endParaRPr>
          </a:p>
          <a:p>
            <a:pPr marL="0" indent="0" algn="ctr">
              <a:buNone/>
            </a:pPr>
            <a:r>
              <a:rPr lang="en-US" sz="4400" b="1" dirty="0">
                <a:solidFill>
                  <a:srgbClr val="3A5E9C"/>
                </a:solidFill>
              </a:rPr>
              <a:t>Can we do better?</a:t>
            </a:r>
            <a:endParaRPr lang="en-US" sz="4400" dirty="0">
              <a:solidFill>
                <a:srgbClr val="3A5E9C"/>
              </a:solidFill>
            </a:endParaRPr>
          </a:p>
        </p:txBody>
      </p:sp>
      <p:pic>
        <p:nvPicPr>
          <p:cNvPr id="8" name="Picture 7">
            <a:extLst>
              <a:ext uri="{FF2B5EF4-FFF2-40B4-BE49-F238E27FC236}">
                <a16:creationId xmlns:a16="http://schemas.microsoft.com/office/drawing/2014/main" id="{ED53D13F-BB7A-4F16-A9D3-E86C25DDF9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0709" y="302779"/>
            <a:ext cx="6238836" cy="6190096"/>
          </a:xfrm>
          <a:prstGeom prst="rect">
            <a:avLst/>
          </a:prstGeom>
        </p:spPr>
      </p:pic>
    </p:spTree>
    <p:extLst>
      <p:ext uri="{BB962C8B-B14F-4D97-AF65-F5344CB8AC3E}">
        <p14:creationId xmlns:p14="http://schemas.microsoft.com/office/powerpoint/2010/main" val="3393281650"/>
      </p:ext>
    </p:extLst>
  </p:cSld>
  <p:clrMapOvr>
    <a:masterClrMapping/>
  </p:clrMapOvr>
  <mc:AlternateContent xmlns:mc="http://schemas.openxmlformats.org/markup-compatibility/2006">
    <mc:Choice xmlns:p159="http://schemas.microsoft.com/office/powerpoint/2015/09/main"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anim calcmode="lin" valueType="num">
                                      <p:cBhvr>
                                        <p:cTn id="8" dur="5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Effect transition="in" filter="fade">
                                      <p:cBhvr>
                                        <p:cTn id="13" dur="500"/>
                                        <p:tgtEl>
                                          <p:spTgt spid="7">
                                            <p:txEl>
                                              <p:pRg st="2" end="2"/>
                                            </p:txEl>
                                          </p:spTgt>
                                        </p:tgtEl>
                                      </p:cBhvr>
                                    </p:animEffect>
                                    <p:anim calcmode="lin" valueType="num">
                                      <p:cBhvr>
                                        <p:cTn id="14" dur="5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15" dur="5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1113</TotalTime>
  <Words>1995</Words>
  <Application>Microsoft Office PowerPoint</Application>
  <PresentationFormat>Widescreen</PresentationFormat>
  <Paragraphs>113</Paragraphs>
  <Slides>8</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Calibri</vt:lpstr>
      <vt:lpstr>Angeline Vintage</vt:lpstr>
      <vt:lpstr>Arial</vt:lpstr>
      <vt:lpstr>Calibri Light</vt:lpstr>
      <vt:lpstr>Office Theme</vt:lpstr>
      <vt:lpstr>The Church – God’s Family!</vt:lpstr>
      <vt:lpstr>Attributes of God’s Family</vt:lpstr>
      <vt:lpstr>Attributes of God’s Family</vt:lpstr>
      <vt:lpstr>Attributes of God’s Family</vt:lpstr>
      <vt:lpstr>Attributes of God’s Family</vt:lpstr>
      <vt:lpstr>Attributes of God’s Family</vt:lpstr>
      <vt:lpstr>Attributes of God’s Family</vt:lpstr>
      <vt:lpstr>Conclusion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Church – God’s Family!</dc:title>
  <dc:creator>Stan Cox</dc:creator>
  <cp:lastModifiedBy>Stan Cox</cp:lastModifiedBy>
  <cp:revision>20</cp:revision>
  <dcterms:created xsi:type="dcterms:W3CDTF">2018-05-18T03:12:46Z</dcterms:created>
  <dcterms:modified xsi:type="dcterms:W3CDTF">2018-05-19T21:48:58Z</dcterms:modified>
</cp:coreProperties>
</file>